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sldIdLst>
    <p:sldId id="261" r:id="rId2"/>
    <p:sldId id="263" r:id="rId3"/>
    <p:sldId id="257" r:id="rId4"/>
    <p:sldId id="256" r:id="rId5"/>
    <p:sldId id="259" r:id="rId6"/>
    <p:sldId id="258" r:id="rId7"/>
    <p:sldId id="260" r:id="rId8"/>
    <p:sldId id="262" r:id="rId9"/>
    <p:sldId id="275" r:id="rId10"/>
    <p:sldId id="273" r:id="rId11"/>
    <p:sldId id="276" r:id="rId12"/>
    <p:sldId id="270" r:id="rId13"/>
    <p:sldId id="274" r:id="rId14"/>
    <p:sldId id="278" r:id="rId15"/>
    <p:sldId id="280" r:id="rId16"/>
    <p:sldId id="264" r:id="rId17"/>
    <p:sldId id="268" r:id="rId18"/>
    <p:sldId id="265" r:id="rId19"/>
    <p:sldId id="267" r:id="rId20"/>
    <p:sldId id="266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700"/>
    <a:srgbClr val="FF53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3"/>
    <p:restoredTop sz="96327"/>
  </p:normalViewPr>
  <p:slideViewPr>
    <p:cSldViewPr snapToGrid="0">
      <p:cViewPr>
        <p:scale>
          <a:sx n="97" d="100"/>
          <a:sy n="97" d="100"/>
        </p:scale>
        <p:origin x="49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6/16/23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958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837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94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83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23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391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23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6/16/23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96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709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26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944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247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6" r:id="rId6"/>
    <p:sldLayoutId id="2147483681" r:id="rId7"/>
    <p:sldLayoutId id="2147483682" r:id="rId8"/>
    <p:sldLayoutId id="2147483683" r:id="rId9"/>
    <p:sldLayoutId id="2147483685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9A5AD-EFC3-8FA6-4F16-4B067B7FA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9FBB02-277A-950F-175A-3F2E3BD7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b="0" dirty="0">
                <a:latin typeface="Trebuchet MS" panose="020B0703020202090204" pitchFamily="34" charset="0"/>
              </a:rPr>
              <a:t>Console analogique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BAE6D-A63D-1CC5-A6A7-D7436A1F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Trebuchet MS" panose="020B0703020202090204" pitchFamily="34" charset="0"/>
              </a:rPr>
              <a:t>8 voies mono, 4 voies stéréo, 4 groupes, 2 aux out pré, 2 aux out post, 4 retours d’effets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A2B5D0-7E98-140A-74F6-EBBCB9DD2595}"/>
              </a:ext>
            </a:extLst>
          </p:cNvPr>
          <p:cNvSpPr/>
          <p:nvPr/>
        </p:nvSpPr>
        <p:spPr>
          <a:xfrm>
            <a:off x="477981" y="625683"/>
            <a:ext cx="707136" cy="14630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AFA1F9-CE12-EAC3-59C2-36CBC7445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268" y="238005"/>
            <a:ext cx="7361329" cy="61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75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9A5AD-EFC3-8FA6-4F16-4B067B7FA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9FBB02-277A-950F-175A-3F2E3BD7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b="0" dirty="0">
                <a:latin typeface="Trebuchet MS" panose="020B0703020202090204" pitchFamily="34" charset="0"/>
              </a:rPr>
              <a:t>Console analogique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BAE6D-A63D-1CC5-A6A7-D7436A1F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Trebuchet MS" panose="020B0703020202090204" pitchFamily="34" charset="0"/>
              </a:rPr>
              <a:t>8 voies mono, 4 voies stéréo, 4 groupes, 2 aux out pré, 2 aux out post, 4 retours d’effets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A2B5D0-7E98-140A-74F6-EBBCB9DD2595}"/>
              </a:ext>
            </a:extLst>
          </p:cNvPr>
          <p:cNvSpPr/>
          <p:nvPr/>
        </p:nvSpPr>
        <p:spPr>
          <a:xfrm>
            <a:off x="477981" y="625683"/>
            <a:ext cx="707136" cy="14630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2726FB1-E2E9-D475-DE32-37683A4ED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287" y="2130800"/>
            <a:ext cx="8358516" cy="257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13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9A5AD-EFC3-8FA6-4F16-4B067B7FA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9FBB02-277A-950F-175A-3F2E3BD7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b="0" dirty="0">
                <a:latin typeface="Trebuchet MS" panose="020B0703020202090204" pitchFamily="34" charset="0"/>
              </a:rPr>
              <a:t>Principe des inserts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BAE6D-A63D-1CC5-A6A7-D7436A1F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 fontScale="92500" lnSpcReduction="20000"/>
          </a:bodyPr>
          <a:lstStyle/>
          <a:p>
            <a:r>
              <a:rPr lang="fr-FR" sz="2000" dirty="0">
                <a:latin typeface="Trebuchet MS" panose="020B0703020202090204" pitchFamily="34" charset="0"/>
              </a:rPr>
              <a:t>Méthode pour envoyer la voie 1 vers un compresseur externe et récupérer dans la voie 1, le signal après traitement.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641CB3-6638-260F-DADA-95657A429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322" y="430353"/>
            <a:ext cx="7294880" cy="5791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A2B5D0-7E98-140A-74F6-EBBCB9DD2595}"/>
              </a:ext>
            </a:extLst>
          </p:cNvPr>
          <p:cNvSpPr/>
          <p:nvPr/>
        </p:nvSpPr>
        <p:spPr>
          <a:xfrm>
            <a:off x="477981" y="625683"/>
            <a:ext cx="707136" cy="146305"/>
          </a:xfrm>
          <a:prstGeom prst="rect">
            <a:avLst/>
          </a:prstGeom>
          <a:solidFill>
            <a:srgbClr val="FF9700"/>
          </a:solidFill>
          <a:ln>
            <a:solidFill>
              <a:srgbClr val="FF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2982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9A5AD-EFC3-8FA6-4F16-4B067B7FA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F52CABF-FB1C-E13C-AA1F-1FCA4F711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298" y="-10"/>
            <a:ext cx="4679425" cy="6858000"/>
          </a:xfrm>
          <a:prstGeom prst="rect">
            <a:avLst/>
          </a:pr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9FBB02-277A-950F-175A-3F2E3BD7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b="0" dirty="0">
                <a:latin typeface="Trebuchet MS" panose="020B0703020202090204" pitchFamily="34" charset="0"/>
              </a:rPr>
              <a:t>Auxiliaire 1 en pré-fader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BAE6D-A63D-1CC5-A6A7-D7436A1F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Trebuchet MS" panose="020B0703020202090204" pitchFamily="34" charset="0"/>
              </a:rPr>
              <a:t>Méthode pour envoyer un micro sur la voie 1 vers la sortie auxiliaire 1 en </a:t>
            </a:r>
            <a:r>
              <a:rPr lang="fr-FR" sz="2000" dirty="0" err="1">
                <a:latin typeface="Trebuchet MS" panose="020B0703020202090204" pitchFamily="34" charset="0"/>
              </a:rPr>
              <a:t>pre</a:t>
            </a:r>
            <a:r>
              <a:rPr lang="fr-FR" sz="2000" dirty="0">
                <a:latin typeface="Trebuchet MS" panose="020B0703020202090204" pitchFamily="34" charset="0"/>
              </a:rPr>
              <a:t>-fader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489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9A5AD-EFC3-8FA6-4F16-4B067B7FA1A9}"/>
              </a:ext>
            </a:extLst>
          </p:cNvPr>
          <p:cNvSpPr/>
          <p:nvPr/>
        </p:nvSpPr>
        <p:spPr>
          <a:xfrm>
            <a:off x="0" y="-18770"/>
            <a:ext cx="12192000" cy="687677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9FBB02-277A-950F-175A-3F2E3BD7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b="0" dirty="0">
                <a:latin typeface="Trebuchet MS" panose="020B0703020202090204" pitchFamily="34" charset="0"/>
              </a:rPr>
              <a:t>Principe des auxiliaires pré et post fader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BAE6D-A63D-1CC5-A6A7-D7436A1F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 fontScale="92500" lnSpcReduction="20000"/>
          </a:bodyPr>
          <a:lstStyle/>
          <a:p>
            <a:r>
              <a:rPr lang="fr-FR" sz="2000" dirty="0">
                <a:latin typeface="Trebuchet MS" panose="020B0703020202090204" pitchFamily="34" charset="0"/>
              </a:rPr>
              <a:t>Méthode pour envoyer vers des retours de scène (en pré fader) ou vers des effets internes ou externes (en post fader)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A2B5D0-7E98-140A-74F6-EBBCB9DD2595}"/>
              </a:ext>
            </a:extLst>
          </p:cNvPr>
          <p:cNvSpPr/>
          <p:nvPr/>
        </p:nvSpPr>
        <p:spPr>
          <a:xfrm>
            <a:off x="477981" y="625683"/>
            <a:ext cx="707136" cy="14630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E18D32-02E9-F4E6-4381-CE2512073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746" y="-18770"/>
            <a:ext cx="6746316" cy="687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728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9A5AD-EFC3-8FA6-4F16-4B067B7FA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9FBB02-277A-950F-175A-3F2E3BD7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b="0" dirty="0">
                <a:latin typeface="Trebuchet MS" panose="020B0703020202090204" pitchFamily="34" charset="0"/>
              </a:rPr>
              <a:t>Principe des Sorties directes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BAE6D-A63D-1CC5-A6A7-D7436A1F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 fontScale="85000" lnSpcReduction="10000"/>
          </a:bodyPr>
          <a:lstStyle/>
          <a:p>
            <a:r>
              <a:rPr lang="fr-FR" sz="2000" dirty="0">
                <a:latin typeface="Trebuchet MS" panose="020B0703020202090204" pitchFamily="34" charset="0"/>
              </a:rPr>
              <a:t>Méthode pour récupérer une voie après traitement et envoyer le signal vers par exemple un enregistreur </a:t>
            </a:r>
            <a:r>
              <a:rPr lang="fr-FR" sz="2000" dirty="0" err="1">
                <a:latin typeface="Trebuchet MS" panose="020B0703020202090204" pitchFamily="34" charset="0"/>
              </a:rPr>
              <a:t>analogiqu</a:t>
            </a:r>
            <a:r>
              <a:rPr lang="fr-FR" sz="2000" dirty="0">
                <a:latin typeface="Trebuchet MS" panose="020B0703020202090204" pitchFamily="34" charset="0"/>
              </a:rPr>
              <a:t> </a:t>
            </a:r>
            <a:r>
              <a:rPr lang="fr-FR" sz="2000" dirty="0" err="1">
                <a:latin typeface="Trebuchet MS" panose="020B0703020202090204" pitchFamily="34" charset="0"/>
              </a:rPr>
              <a:t>eou</a:t>
            </a:r>
            <a:r>
              <a:rPr lang="fr-FR" sz="2000" dirty="0">
                <a:latin typeface="Trebuchet MS" panose="020B0703020202090204" pitchFamily="34" charset="0"/>
              </a:rPr>
              <a:t> numérique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A2B5D0-7E98-140A-74F6-EBBCB9DD2595}"/>
              </a:ext>
            </a:extLst>
          </p:cNvPr>
          <p:cNvSpPr/>
          <p:nvPr/>
        </p:nvSpPr>
        <p:spPr>
          <a:xfrm>
            <a:off x="477981" y="625683"/>
            <a:ext cx="707136" cy="14630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6F5573C-A323-5F57-5914-A6F44BD8F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481914"/>
            <a:ext cx="55001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74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9A5AD-EFC3-8FA6-4F16-4B067B7FA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9FBB02-277A-950F-175A-3F2E3BD7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b="0" dirty="0">
                <a:latin typeface="Trebuchet MS" panose="020B0703020202090204" pitchFamily="34" charset="0"/>
              </a:rPr>
              <a:t>Principe des groupes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BAE6D-A63D-1CC5-A6A7-D7436A1F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Trebuchet MS" panose="020B0703020202090204" pitchFamily="34" charset="0"/>
              </a:rPr>
              <a:t>Méthode pour regrouper des entrées , par exemple tous les micros d’une batterie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A2B5D0-7E98-140A-74F6-EBBCB9DD2595}"/>
              </a:ext>
            </a:extLst>
          </p:cNvPr>
          <p:cNvSpPr/>
          <p:nvPr/>
        </p:nvSpPr>
        <p:spPr>
          <a:xfrm>
            <a:off x="477981" y="625683"/>
            <a:ext cx="707136" cy="1463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68C5F1-72C5-5466-A90F-08E351D06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7811" y="6178"/>
            <a:ext cx="6327162" cy="696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72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9A5AD-EFC3-8FA6-4F16-4B067B7FA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9FBB02-277A-950F-175A-3F2E3BD7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b="0" dirty="0">
                <a:latin typeface="Trebuchet MS" panose="020B0703020202090204" pitchFamily="34" charset="0"/>
              </a:rPr>
              <a:t>Principe des groupes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BAE6D-A63D-1CC5-A6A7-D7436A1F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Trebuchet MS" panose="020B0703020202090204" pitchFamily="34" charset="0"/>
              </a:rPr>
              <a:t>Méthode pour regrouper des entrées , par exemple tous les micros d’une batterie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A2B5D0-7E98-140A-74F6-EBBCB9DD2595}"/>
              </a:ext>
            </a:extLst>
          </p:cNvPr>
          <p:cNvSpPr/>
          <p:nvPr/>
        </p:nvSpPr>
        <p:spPr>
          <a:xfrm>
            <a:off x="477981" y="625683"/>
            <a:ext cx="707136" cy="1463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D6302B7-A326-9303-3BB8-735621DE4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627" y="291851"/>
            <a:ext cx="7096447" cy="627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644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synthétiseur, Instrument électronique, Appareils électroniques, Instrument musical électronique&#10;&#10;Description générée automatiquement">
            <a:extLst>
              <a:ext uri="{FF2B5EF4-FFF2-40B4-BE49-F238E27FC236}">
                <a16:creationId xmlns:a16="http://schemas.microsoft.com/office/drawing/2014/main" id="{06F5226C-2659-82E6-8293-6076EFA94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101" y="0"/>
            <a:ext cx="733737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E2242C-FD79-6025-041C-D9D2608ED38A}"/>
              </a:ext>
            </a:extLst>
          </p:cNvPr>
          <p:cNvSpPr/>
          <p:nvPr/>
        </p:nvSpPr>
        <p:spPr>
          <a:xfrm>
            <a:off x="2575822" y="160638"/>
            <a:ext cx="3262183" cy="1804086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22A7DE-025E-C9DF-1820-39D0F7ED3BFF}"/>
              </a:ext>
            </a:extLst>
          </p:cNvPr>
          <p:cNvSpPr/>
          <p:nvPr/>
        </p:nvSpPr>
        <p:spPr>
          <a:xfrm>
            <a:off x="5838005" y="160637"/>
            <a:ext cx="659347" cy="834887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A9840E-7A38-3454-943A-4E11DD474299}"/>
              </a:ext>
            </a:extLst>
          </p:cNvPr>
          <p:cNvSpPr/>
          <p:nvPr/>
        </p:nvSpPr>
        <p:spPr>
          <a:xfrm>
            <a:off x="6920961" y="160637"/>
            <a:ext cx="659347" cy="827902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E294EF-E203-2845-BDCD-0D2BE079C09B}"/>
              </a:ext>
            </a:extLst>
          </p:cNvPr>
          <p:cNvSpPr/>
          <p:nvPr/>
        </p:nvSpPr>
        <p:spPr>
          <a:xfrm>
            <a:off x="7573958" y="160930"/>
            <a:ext cx="419799" cy="833957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64F330-F5D0-4461-6145-87C8197CD830}"/>
              </a:ext>
            </a:extLst>
          </p:cNvPr>
          <p:cNvSpPr/>
          <p:nvPr/>
        </p:nvSpPr>
        <p:spPr>
          <a:xfrm>
            <a:off x="5765090" y="988540"/>
            <a:ext cx="2228668" cy="976183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C75B9-C348-F9A4-1B3F-EC1362F08F0F}"/>
              </a:ext>
            </a:extLst>
          </p:cNvPr>
          <p:cNvSpPr/>
          <p:nvPr/>
        </p:nvSpPr>
        <p:spPr>
          <a:xfrm>
            <a:off x="2575823" y="1951358"/>
            <a:ext cx="5978782" cy="890696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3426FD-17DA-0005-F721-FD89F689BB70}"/>
              </a:ext>
            </a:extLst>
          </p:cNvPr>
          <p:cNvSpPr/>
          <p:nvPr/>
        </p:nvSpPr>
        <p:spPr>
          <a:xfrm>
            <a:off x="2555544" y="2842054"/>
            <a:ext cx="5462922" cy="1050324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112C28-604A-AB71-22AB-69ADA189C5AA}"/>
              </a:ext>
            </a:extLst>
          </p:cNvPr>
          <p:cNvSpPr/>
          <p:nvPr/>
        </p:nvSpPr>
        <p:spPr>
          <a:xfrm>
            <a:off x="2555547" y="3880022"/>
            <a:ext cx="5462922" cy="387178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821041-350C-8200-90DE-160BA5DA73C1}"/>
              </a:ext>
            </a:extLst>
          </p:cNvPr>
          <p:cNvSpPr/>
          <p:nvPr/>
        </p:nvSpPr>
        <p:spPr>
          <a:xfrm>
            <a:off x="2575822" y="4542160"/>
            <a:ext cx="6944497" cy="1660932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85DDB9-F0C9-0961-C48E-BBED577C11D1}"/>
              </a:ext>
            </a:extLst>
          </p:cNvPr>
          <p:cNvSpPr/>
          <p:nvPr/>
        </p:nvSpPr>
        <p:spPr>
          <a:xfrm>
            <a:off x="8554606" y="1951357"/>
            <a:ext cx="965714" cy="890697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C08957-64AA-DAF9-0DE9-6503C9F85F94}"/>
              </a:ext>
            </a:extLst>
          </p:cNvPr>
          <p:cNvSpPr/>
          <p:nvPr/>
        </p:nvSpPr>
        <p:spPr>
          <a:xfrm>
            <a:off x="8016756" y="4064000"/>
            <a:ext cx="688950" cy="478159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2E7885-6D15-16FF-7889-AA5E5D4D50C8}"/>
              </a:ext>
            </a:extLst>
          </p:cNvPr>
          <p:cNvSpPr/>
          <p:nvPr/>
        </p:nvSpPr>
        <p:spPr>
          <a:xfrm>
            <a:off x="8016754" y="2842055"/>
            <a:ext cx="688951" cy="1221946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F06130-4409-6257-64D3-7A99AEE2B366}"/>
              </a:ext>
            </a:extLst>
          </p:cNvPr>
          <p:cNvSpPr/>
          <p:nvPr/>
        </p:nvSpPr>
        <p:spPr>
          <a:xfrm>
            <a:off x="6459294" y="154582"/>
            <a:ext cx="461668" cy="833957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B2048E-ED4D-8687-B3F2-6850321C539B}"/>
              </a:ext>
            </a:extLst>
          </p:cNvPr>
          <p:cNvSpPr/>
          <p:nvPr/>
        </p:nvSpPr>
        <p:spPr>
          <a:xfrm>
            <a:off x="2565683" y="4267200"/>
            <a:ext cx="5452809" cy="274958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24B95C-BF15-A81B-5544-E188CF7C03FC}"/>
              </a:ext>
            </a:extLst>
          </p:cNvPr>
          <p:cNvSpPr/>
          <p:nvPr/>
        </p:nvSpPr>
        <p:spPr>
          <a:xfrm>
            <a:off x="7985854" y="166816"/>
            <a:ext cx="1534465" cy="1797907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1A4B61-CF70-A4A5-3CA1-1C14AEE22E08}"/>
              </a:ext>
            </a:extLst>
          </p:cNvPr>
          <p:cNvSpPr/>
          <p:nvPr/>
        </p:nvSpPr>
        <p:spPr>
          <a:xfrm>
            <a:off x="8705705" y="2838577"/>
            <a:ext cx="818305" cy="1703581"/>
          </a:xfrm>
          <a:prstGeom prst="rect">
            <a:avLst/>
          </a:prstGeom>
          <a:solidFill>
            <a:schemeClr val="bg1">
              <a:lumMod val="75000"/>
              <a:alpha val="9516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1318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synthétiseur, Instrument électronique, Appareils électroniques, Instrument musical électronique&#10;&#10;Description générée automatiquement">
            <a:extLst>
              <a:ext uri="{FF2B5EF4-FFF2-40B4-BE49-F238E27FC236}">
                <a16:creationId xmlns:a16="http://schemas.microsoft.com/office/drawing/2014/main" id="{06F5226C-2659-82E6-8293-6076EFA94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101" y="0"/>
            <a:ext cx="733737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22A7DE-025E-C9DF-1820-39D0F7ED3BFF}"/>
              </a:ext>
            </a:extLst>
          </p:cNvPr>
          <p:cNvSpPr/>
          <p:nvPr/>
        </p:nvSpPr>
        <p:spPr>
          <a:xfrm>
            <a:off x="5838005" y="160637"/>
            <a:ext cx="659347" cy="834887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A9840E-7A38-3454-943A-4E11DD474299}"/>
              </a:ext>
            </a:extLst>
          </p:cNvPr>
          <p:cNvSpPr/>
          <p:nvPr/>
        </p:nvSpPr>
        <p:spPr>
          <a:xfrm>
            <a:off x="6920961" y="160637"/>
            <a:ext cx="659347" cy="827902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E294EF-E203-2845-BDCD-0D2BE079C09B}"/>
              </a:ext>
            </a:extLst>
          </p:cNvPr>
          <p:cNvSpPr/>
          <p:nvPr/>
        </p:nvSpPr>
        <p:spPr>
          <a:xfrm>
            <a:off x="7573958" y="160930"/>
            <a:ext cx="419799" cy="833957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C75B9-C348-F9A4-1B3F-EC1362F08F0F}"/>
              </a:ext>
            </a:extLst>
          </p:cNvPr>
          <p:cNvSpPr/>
          <p:nvPr/>
        </p:nvSpPr>
        <p:spPr>
          <a:xfrm>
            <a:off x="2575823" y="1951358"/>
            <a:ext cx="5978782" cy="890696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3426FD-17DA-0005-F721-FD89F689BB70}"/>
              </a:ext>
            </a:extLst>
          </p:cNvPr>
          <p:cNvSpPr/>
          <p:nvPr/>
        </p:nvSpPr>
        <p:spPr>
          <a:xfrm>
            <a:off x="2555544" y="2842054"/>
            <a:ext cx="5462922" cy="1050324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112C28-604A-AB71-22AB-69ADA189C5AA}"/>
              </a:ext>
            </a:extLst>
          </p:cNvPr>
          <p:cNvSpPr/>
          <p:nvPr/>
        </p:nvSpPr>
        <p:spPr>
          <a:xfrm>
            <a:off x="2555547" y="3880022"/>
            <a:ext cx="5462922" cy="387178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821041-350C-8200-90DE-160BA5DA73C1}"/>
              </a:ext>
            </a:extLst>
          </p:cNvPr>
          <p:cNvSpPr/>
          <p:nvPr/>
        </p:nvSpPr>
        <p:spPr>
          <a:xfrm>
            <a:off x="2575822" y="4542160"/>
            <a:ext cx="6944497" cy="1660932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85DDB9-F0C9-0961-C48E-BBED577C11D1}"/>
              </a:ext>
            </a:extLst>
          </p:cNvPr>
          <p:cNvSpPr/>
          <p:nvPr/>
        </p:nvSpPr>
        <p:spPr>
          <a:xfrm>
            <a:off x="8554606" y="1951357"/>
            <a:ext cx="965714" cy="890697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C08957-64AA-DAF9-0DE9-6503C9F85F94}"/>
              </a:ext>
            </a:extLst>
          </p:cNvPr>
          <p:cNvSpPr/>
          <p:nvPr/>
        </p:nvSpPr>
        <p:spPr>
          <a:xfrm>
            <a:off x="8016756" y="4064000"/>
            <a:ext cx="688950" cy="478159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2E7885-6D15-16FF-7889-AA5E5D4D50C8}"/>
              </a:ext>
            </a:extLst>
          </p:cNvPr>
          <p:cNvSpPr/>
          <p:nvPr/>
        </p:nvSpPr>
        <p:spPr>
          <a:xfrm>
            <a:off x="8016754" y="2842055"/>
            <a:ext cx="688951" cy="1221946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F06130-4409-6257-64D3-7A99AEE2B366}"/>
              </a:ext>
            </a:extLst>
          </p:cNvPr>
          <p:cNvSpPr/>
          <p:nvPr/>
        </p:nvSpPr>
        <p:spPr>
          <a:xfrm>
            <a:off x="6501162" y="154581"/>
            <a:ext cx="419799" cy="833957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B2048E-ED4D-8687-B3F2-6850321C539B}"/>
              </a:ext>
            </a:extLst>
          </p:cNvPr>
          <p:cNvSpPr/>
          <p:nvPr/>
        </p:nvSpPr>
        <p:spPr>
          <a:xfrm>
            <a:off x="2565683" y="4267200"/>
            <a:ext cx="5452809" cy="274958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24B95C-BF15-A81B-5544-E188CF7C03FC}"/>
              </a:ext>
            </a:extLst>
          </p:cNvPr>
          <p:cNvSpPr/>
          <p:nvPr/>
        </p:nvSpPr>
        <p:spPr>
          <a:xfrm>
            <a:off x="7985854" y="166816"/>
            <a:ext cx="1534465" cy="1797907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1A4B61-CF70-A4A5-3CA1-1C14AEE22E08}"/>
              </a:ext>
            </a:extLst>
          </p:cNvPr>
          <p:cNvSpPr/>
          <p:nvPr/>
        </p:nvSpPr>
        <p:spPr>
          <a:xfrm>
            <a:off x="8705705" y="2838577"/>
            <a:ext cx="818305" cy="1703581"/>
          </a:xfrm>
          <a:prstGeom prst="rect">
            <a:avLst/>
          </a:prstGeom>
          <a:solidFill>
            <a:schemeClr val="bg1">
              <a:lumMod val="75000"/>
              <a:alpha val="94898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1820A75-EBB8-B66E-6FD3-957B7C14C962}"/>
              </a:ext>
            </a:extLst>
          </p:cNvPr>
          <p:cNvSpPr txBox="1"/>
          <p:nvPr/>
        </p:nvSpPr>
        <p:spPr>
          <a:xfrm>
            <a:off x="856466" y="503122"/>
            <a:ext cx="1446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Les entrées</a:t>
            </a:r>
          </a:p>
          <a:p>
            <a:r>
              <a:rPr lang="fr-FR" dirty="0" err="1"/>
              <a:t>Mic</a:t>
            </a:r>
            <a:r>
              <a:rPr lang="fr-FR" dirty="0"/>
              <a:t>/line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36BF93E-269D-05EB-053A-A81D2AEDA10E}"/>
              </a:ext>
            </a:extLst>
          </p:cNvPr>
          <p:cNvSpPr txBox="1"/>
          <p:nvPr/>
        </p:nvSpPr>
        <p:spPr>
          <a:xfrm>
            <a:off x="856466" y="1174401"/>
            <a:ext cx="1363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Low </a:t>
            </a:r>
            <a:r>
              <a:rPr lang="fr-FR" dirty="0" err="1"/>
              <a:t>cut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7052999-CF54-54D1-B826-F50B9D68262E}"/>
              </a:ext>
            </a:extLst>
          </p:cNvPr>
          <p:cNvSpPr txBox="1"/>
          <p:nvPr/>
        </p:nvSpPr>
        <p:spPr>
          <a:xfrm>
            <a:off x="856450" y="1543733"/>
            <a:ext cx="1004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Gain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491CDBB9-B1FD-4869-96E9-D796B0CF7EDC}"/>
              </a:ext>
            </a:extLst>
          </p:cNvPr>
          <p:cNvCxnSpPr>
            <a:stCxn id="18" idx="3"/>
          </p:cNvCxnSpPr>
          <p:nvPr/>
        </p:nvCxnSpPr>
        <p:spPr>
          <a:xfrm>
            <a:off x="2302696" y="826288"/>
            <a:ext cx="500173" cy="2363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59EF736-49BE-C221-E2D1-7F32892EA47E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2219916" y="1359067"/>
            <a:ext cx="52120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EB2D243D-2248-6292-101F-D1F0BD8EC9AB}"/>
              </a:ext>
            </a:extLst>
          </p:cNvPr>
          <p:cNvCxnSpPr>
            <a:cxnSpLocks/>
          </p:cNvCxnSpPr>
          <p:nvPr/>
        </p:nvCxnSpPr>
        <p:spPr>
          <a:xfrm flipV="1">
            <a:off x="1951315" y="1728399"/>
            <a:ext cx="789810" cy="3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C5D522AA-04AF-C48B-4F41-CF7E239D2229}"/>
              </a:ext>
            </a:extLst>
          </p:cNvPr>
          <p:cNvSpPr txBox="1"/>
          <p:nvPr/>
        </p:nvSpPr>
        <p:spPr>
          <a:xfrm>
            <a:off x="4585289" y="3367216"/>
            <a:ext cx="26653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>
                <a:solidFill>
                  <a:schemeClr val="bg1"/>
                </a:solidFill>
              </a:rPr>
              <a:t>Préamplication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09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synthétiseur, Instrument électronique, Appareils électroniques, Instrument musical électronique&#10;&#10;Description générée automatiquement">
            <a:extLst>
              <a:ext uri="{FF2B5EF4-FFF2-40B4-BE49-F238E27FC236}">
                <a16:creationId xmlns:a16="http://schemas.microsoft.com/office/drawing/2014/main" id="{06F5226C-2659-82E6-8293-6076EFA94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101" y="0"/>
            <a:ext cx="733737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E2242C-FD79-6025-041C-D9D2608ED38A}"/>
              </a:ext>
            </a:extLst>
          </p:cNvPr>
          <p:cNvSpPr/>
          <p:nvPr/>
        </p:nvSpPr>
        <p:spPr>
          <a:xfrm>
            <a:off x="2575822" y="160638"/>
            <a:ext cx="3262183" cy="1804086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22A7DE-025E-C9DF-1820-39D0F7ED3BFF}"/>
              </a:ext>
            </a:extLst>
          </p:cNvPr>
          <p:cNvSpPr/>
          <p:nvPr/>
        </p:nvSpPr>
        <p:spPr>
          <a:xfrm>
            <a:off x="5838005" y="160637"/>
            <a:ext cx="659347" cy="834887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A9840E-7A38-3454-943A-4E11DD474299}"/>
              </a:ext>
            </a:extLst>
          </p:cNvPr>
          <p:cNvSpPr/>
          <p:nvPr/>
        </p:nvSpPr>
        <p:spPr>
          <a:xfrm>
            <a:off x="6920961" y="160637"/>
            <a:ext cx="659347" cy="827902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E294EF-E203-2845-BDCD-0D2BE079C09B}"/>
              </a:ext>
            </a:extLst>
          </p:cNvPr>
          <p:cNvSpPr/>
          <p:nvPr/>
        </p:nvSpPr>
        <p:spPr>
          <a:xfrm>
            <a:off x="7573958" y="160930"/>
            <a:ext cx="419799" cy="833957"/>
          </a:xfrm>
          <a:prstGeom prst="rect">
            <a:avLst/>
          </a:prstGeom>
          <a:solidFill>
            <a:schemeClr val="bg1">
              <a:lumMod val="75000"/>
              <a:alpha val="9294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64F330-F5D0-4461-6145-87C8197CD830}"/>
              </a:ext>
            </a:extLst>
          </p:cNvPr>
          <p:cNvSpPr/>
          <p:nvPr/>
        </p:nvSpPr>
        <p:spPr>
          <a:xfrm>
            <a:off x="5765090" y="988540"/>
            <a:ext cx="2228668" cy="976183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C75B9-C348-F9A4-1B3F-EC1362F08F0F}"/>
              </a:ext>
            </a:extLst>
          </p:cNvPr>
          <p:cNvSpPr/>
          <p:nvPr/>
        </p:nvSpPr>
        <p:spPr>
          <a:xfrm>
            <a:off x="2575823" y="1951358"/>
            <a:ext cx="5978782" cy="890696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112C28-604A-AB71-22AB-69ADA189C5AA}"/>
              </a:ext>
            </a:extLst>
          </p:cNvPr>
          <p:cNvSpPr/>
          <p:nvPr/>
        </p:nvSpPr>
        <p:spPr>
          <a:xfrm>
            <a:off x="2555547" y="3880022"/>
            <a:ext cx="5462922" cy="387178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821041-350C-8200-90DE-160BA5DA73C1}"/>
              </a:ext>
            </a:extLst>
          </p:cNvPr>
          <p:cNvSpPr/>
          <p:nvPr/>
        </p:nvSpPr>
        <p:spPr>
          <a:xfrm>
            <a:off x="2575822" y="4542160"/>
            <a:ext cx="6944497" cy="1660932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85DDB9-F0C9-0961-C48E-BBED577C11D1}"/>
              </a:ext>
            </a:extLst>
          </p:cNvPr>
          <p:cNvSpPr/>
          <p:nvPr/>
        </p:nvSpPr>
        <p:spPr>
          <a:xfrm>
            <a:off x="8554606" y="1951357"/>
            <a:ext cx="965714" cy="890697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C08957-64AA-DAF9-0DE9-6503C9F85F94}"/>
              </a:ext>
            </a:extLst>
          </p:cNvPr>
          <p:cNvSpPr/>
          <p:nvPr/>
        </p:nvSpPr>
        <p:spPr>
          <a:xfrm>
            <a:off x="8016756" y="4064000"/>
            <a:ext cx="688950" cy="478159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2E7885-6D15-16FF-7889-AA5E5D4D50C8}"/>
              </a:ext>
            </a:extLst>
          </p:cNvPr>
          <p:cNvSpPr/>
          <p:nvPr/>
        </p:nvSpPr>
        <p:spPr>
          <a:xfrm>
            <a:off x="8016754" y="2842055"/>
            <a:ext cx="688951" cy="1221946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F06130-4409-6257-64D3-7A99AEE2B366}"/>
              </a:ext>
            </a:extLst>
          </p:cNvPr>
          <p:cNvSpPr/>
          <p:nvPr/>
        </p:nvSpPr>
        <p:spPr>
          <a:xfrm>
            <a:off x="6353998" y="154581"/>
            <a:ext cx="566964" cy="833957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B2048E-ED4D-8687-B3F2-6850321C539B}"/>
              </a:ext>
            </a:extLst>
          </p:cNvPr>
          <p:cNvSpPr/>
          <p:nvPr/>
        </p:nvSpPr>
        <p:spPr>
          <a:xfrm>
            <a:off x="2565683" y="4267200"/>
            <a:ext cx="5452809" cy="274958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24B95C-BF15-A81B-5544-E188CF7C03FC}"/>
              </a:ext>
            </a:extLst>
          </p:cNvPr>
          <p:cNvSpPr/>
          <p:nvPr/>
        </p:nvSpPr>
        <p:spPr>
          <a:xfrm>
            <a:off x="7985854" y="166816"/>
            <a:ext cx="1534465" cy="1797907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1A4B61-CF70-A4A5-3CA1-1C14AEE22E08}"/>
              </a:ext>
            </a:extLst>
          </p:cNvPr>
          <p:cNvSpPr/>
          <p:nvPr/>
        </p:nvSpPr>
        <p:spPr>
          <a:xfrm>
            <a:off x="8705705" y="2838577"/>
            <a:ext cx="818305" cy="1703581"/>
          </a:xfrm>
          <a:prstGeom prst="rect">
            <a:avLst/>
          </a:prstGeom>
          <a:solidFill>
            <a:schemeClr val="bg1">
              <a:lumMod val="75000"/>
              <a:alpha val="9364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38C5933-0AD4-925B-70C2-227ED0FEC96C}"/>
              </a:ext>
            </a:extLst>
          </p:cNvPr>
          <p:cNvSpPr txBox="1"/>
          <p:nvPr/>
        </p:nvSpPr>
        <p:spPr>
          <a:xfrm>
            <a:off x="306249" y="2212039"/>
            <a:ext cx="14357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Les filtres (EQ)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3F649D6-E6AA-FD27-E481-2A4ADCF2EC8C}"/>
              </a:ext>
            </a:extLst>
          </p:cNvPr>
          <p:cNvSpPr txBox="1"/>
          <p:nvPr/>
        </p:nvSpPr>
        <p:spPr>
          <a:xfrm>
            <a:off x="131227" y="2853018"/>
            <a:ext cx="22508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Filtre en plateau (</a:t>
            </a:r>
            <a:r>
              <a:rPr lang="fr-FR" sz="1400" dirty="0" err="1"/>
              <a:t>Shelve</a:t>
            </a:r>
            <a:r>
              <a:rPr lang="fr-FR" sz="1400" dirty="0"/>
              <a:t>)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C25C8E2-458A-41BB-EF92-ED73BD7140B4}"/>
              </a:ext>
            </a:extLst>
          </p:cNvPr>
          <p:cNvSpPr txBox="1"/>
          <p:nvPr/>
        </p:nvSpPr>
        <p:spPr>
          <a:xfrm>
            <a:off x="145729" y="3275111"/>
            <a:ext cx="2182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Paramétrique à </a:t>
            </a:r>
            <a:r>
              <a:rPr lang="fr-FR" sz="1400" dirty="0" err="1"/>
              <a:t>freq</a:t>
            </a:r>
            <a:r>
              <a:rPr lang="fr-FR" sz="1400" dirty="0"/>
              <a:t> fixe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7D1D98FA-3167-5AB7-5042-802A7FE21B4E}"/>
              </a:ext>
            </a:extLst>
          </p:cNvPr>
          <p:cNvCxnSpPr>
            <a:stCxn id="22" idx="3"/>
          </p:cNvCxnSpPr>
          <p:nvPr/>
        </p:nvCxnSpPr>
        <p:spPr>
          <a:xfrm>
            <a:off x="2328314" y="3429000"/>
            <a:ext cx="339676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1B97DE8A-DF71-AC6C-8827-5728A235DA51}"/>
              </a:ext>
            </a:extLst>
          </p:cNvPr>
          <p:cNvCxnSpPr/>
          <p:nvPr/>
        </p:nvCxnSpPr>
        <p:spPr>
          <a:xfrm>
            <a:off x="2268717" y="3006906"/>
            <a:ext cx="339676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4551186B-F7AA-E22B-EBF3-030344A49864}"/>
              </a:ext>
            </a:extLst>
          </p:cNvPr>
          <p:cNvCxnSpPr/>
          <p:nvPr/>
        </p:nvCxnSpPr>
        <p:spPr>
          <a:xfrm>
            <a:off x="2236146" y="3785651"/>
            <a:ext cx="339676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05B8A5F6-9A33-62E9-F702-B59BC8476309}"/>
              </a:ext>
            </a:extLst>
          </p:cNvPr>
          <p:cNvSpPr txBox="1"/>
          <p:nvPr/>
        </p:nvSpPr>
        <p:spPr>
          <a:xfrm>
            <a:off x="55678" y="3631762"/>
            <a:ext cx="22508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Filtre en plateau (</a:t>
            </a:r>
            <a:r>
              <a:rPr lang="fr-FR" sz="1400" dirty="0" err="1"/>
              <a:t>Shelve</a:t>
            </a:r>
            <a:r>
              <a:rPr lang="fr-FR" sz="1400" dirty="0"/>
              <a:t>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825E09-8FD9-9A48-CB9B-9829BA9E1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38773" y="4267199"/>
            <a:ext cx="1129558" cy="100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83AAA30-1C9D-00A9-0554-A0BD4C13E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44" y="5597055"/>
            <a:ext cx="1905000" cy="88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35B2F9E5-491E-B9EA-AB2C-9436A4DFE4F3}"/>
              </a:ext>
            </a:extLst>
          </p:cNvPr>
          <p:cNvSpPr txBox="1"/>
          <p:nvPr/>
        </p:nvSpPr>
        <p:spPr>
          <a:xfrm>
            <a:off x="5013382" y="1760718"/>
            <a:ext cx="1976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Traitement</a:t>
            </a:r>
          </a:p>
        </p:txBody>
      </p:sp>
    </p:spTree>
    <p:extLst>
      <p:ext uri="{BB962C8B-B14F-4D97-AF65-F5344CB8AC3E}">
        <p14:creationId xmlns:p14="http://schemas.microsoft.com/office/powerpoint/2010/main" val="448835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synthétiseur, Instrument électronique, Appareils électroniques, Instrument musical électronique&#10;&#10;Description générée automatiquement">
            <a:extLst>
              <a:ext uri="{FF2B5EF4-FFF2-40B4-BE49-F238E27FC236}">
                <a16:creationId xmlns:a16="http://schemas.microsoft.com/office/drawing/2014/main" id="{06F5226C-2659-82E6-8293-6076EFA94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101" y="0"/>
            <a:ext cx="733737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E2242C-FD79-6025-041C-D9D2608ED38A}"/>
              </a:ext>
            </a:extLst>
          </p:cNvPr>
          <p:cNvSpPr/>
          <p:nvPr/>
        </p:nvSpPr>
        <p:spPr>
          <a:xfrm>
            <a:off x="2575822" y="160637"/>
            <a:ext cx="3262183" cy="1912901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22A7DE-025E-C9DF-1820-39D0F7ED3BFF}"/>
              </a:ext>
            </a:extLst>
          </p:cNvPr>
          <p:cNvSpPr/>
          <p:nvPr/>
        </p:nvSpPr>
        <p:spPr>
          <a:xfrm>
            <a:off x="5838005" y="160637"/>
            <a:ext cx="659347" cy="834887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A9840E-7A38-3454-943A-4E11DD474299}"/>
              </a:ext>
            </a:extLst>
          </p:cNvPr>
          <p:cNvSpPr/>
          <p:nvPr/>
        </p:nvSpPr>
        <p:spPr>
          <a:xfrm>
            <a:off x="6920961" y="160637"/>
            <a:ext cx="659347" cy="827902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E294EF-E203-2845-BDCD-0D2BE079C09B}"/>
              </a:ext>
            </a:extLst>
          </p:cNvPr>
          <p:cNvSpPr/>
          <p:nvPr/>
        </p:nvSpPr>
        <p:spPr>
          <a:xfrm>
            <a:off x="7573958" y="160930"/>
            <a:ext cx="419799" cy="833957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64F330-F5D0-4461-6145-87C8197CD830}"/>
              </a:ext>
            </a:extLst>
          </p:cNvPr>
          <p:cNvSpPr/>
          <p:nvPr/>
        </p:nvSpPr>
        <p:spPr>
          <a:xfrm>
            <a:off x="5765090" y="938604"/>
            <a:ext cx="2228668" cy="1134934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3426FD-17DA-0005-F721-FD89F689BB70}"/>
              </a:ext>
            </a:extLst>
          </p:cNvPr>
          <p:cNvSpPr/>
          <p:nvPr/>
        </p:nvSpPr>
        <p:spPr>
          <a:xfrm>
            <a:off x="2555544" y="2842054"/>
            <a:ext cx="5462922" cy="1050324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112C28-604A-AB71-22AB-69ADA189C5AA}"/>
              </a:ext>
            </a:extLst>
          </p:cNvPr>
          <p:cNvSpPr/>
          <p:nvPr/>
        </p:nvSpPr>
        <p:spPr>
          <a:xfrm>
            <a:off x="2555547" y="3880022"/>
            <a:ext cx="5462922" cy="387178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821041-350C-8200-90DE-160BA5DA73C1}"/>
              </a:ext>
            </a:extLst>
          </p:cNvPr>
          <p:cNvSpPr/>
          <p:nvPr/>
        </p:nvSpPr>
        <p:spPr>
          <a:xfrm>
            <a:off x="2575822" y="4542160"/>
            <a:ext cx="6944497" cy="1660932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85DDB9-F0C9-0961-C48E-BBED577C11D1}"/>
              </a:ext>
            </a:extLst>
          </p:cNvPr>
          <p:cNvSpPr/>
          <p:nvPr/>
        </p:nvSpPr>
        <p:spPr>
          <a:xfrm>
            <a:off x="8554606" y="1951357"/>
            <a:ext cx="965714" cy="890697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C08957-64AA-DAF9-0DE9-6503C9F85F94}"/>
              </a:ext>
            </a:extLst>
          </p:cNvPr>
          <p:cNvSpPr/>
          <p:nvPr/>
        </p:nvSpPr>
        <p:spPr>
          <a:xfrm>
            <a:off x="8016756" y="4064000"/>
            <a:ext cx="688950" cy="478159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2E7885-6D15-16FF-7889-AA5E5D4D50C8}"/>
              </a:ext>
            </a:extLst>
          </p:cNvPr>
          <p:cNvSpPr/>
          <p:nvPr/>
        </p:nvSpPr>
        <p:spPr>
          <a:xfrm>
            <a:off x="8016754" y="2842055"/>
            <a:ext cx="688951" cy="1221946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B2048E-ED4D-8687-B3F2-6850321C539B}"/>
              </a:ext>
            </a:extLst>
          </p:cNvPr>
          <p:cNvSpPr/>
          <p:nvPr/>
        </p:nvSpPr>
        <p:spPr>
          <a:xfrm>
            <a:off x="2565683" y="4267200"/>
            <a:ext cx="5452809" cy="274958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24B95C-BF15-A81B-5544-E188CF7C03FC}"/>
              </a:ext>
            </a:extLst>
          </p:cNvPr>
          <p:cNvSpPr/>
          <p:nvPr/>
        </p:nvSpPr>
        <p:spPr>
          <a:xfrm>
            <a:off x="7985854" y="166816"/>
            <a:ext cx="1534465" cy="1906722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1A4B61-CF70-A4A5-3CA1-1C14AEE22E08}"/>
              </a:ext>
            </a:extLst>
          </p:cNvPr>
          <p:cNvSpPr/>
          <p:nvPr/>
        </p:nvSpPr>
        <p:spPr>
          <a:xfrm>
            <a:off x="8705705" y="2838577"/>
            <a:ext cx="818305" cy="1703581"/>
          </a:xfrm>
          <a:prstGeom prst="rect">
            <a:avLst/>
          </a:prstGeom>
          <a:solidFill>
            <a:schemeClr val="bg1">
              <a:lumMod val="75000"/>
              <a:alpha val="9278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2F1F7B-5A46-D6EC-FC87-65829E05B942}"/>
              </a:ext>
            </a:extLst>
          </p:cNvPr>
          <p:cNvSpPr txBox="1"/>
          <p:nvPr/>
        </p:nvSpPr>
        <p:spPr>
          <a:xfrm>
            <a:off x="824021" y="399061"/>
            <a:ext cx="1428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Les sorties </a:t>
            </a:r>
          </a:p>
          <a:p>
            <a:r>
              <a:rPr lang="fr-FR" dirty="0"/>
              <a:t>auxiliaires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FDF678B-A1F3-A9BE-DA64-759E47FE76A4}"/>
              </a:ext>
            </a:extLst>
          </p:cNvPr>
          <p:cNvSpPr txBox="1"/>
          <p:nvPr/>
        </p:nvSpPr>
        <p:spPr>
          <a:xfrm>
            <a:off x="0" y="2073539"/>
            <a:ext cx="1813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Les envois aux.</a:t>
            </a:r>
          </a:p>
          <a:p>
            <a:r>
              <a:rPr lang="fr-FR" dirty="0"/>
              <a:t>Pre et post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5B5A6C1-8C28-3D2E-AB84-80C7D241122A}"/>
              </a:ext>
            </a:extLst>
          </p:cNvPr>
          <p:cNvCxnSpPr>
            <a:cxnSpLocks/>
          </p:cNvCxnSpPr>
          <p:nvPr/>
        </p:nvCxnSpPr>
        <p:spPr>
          <a:xfrm flipV="1">
            <a:off x="2230433" y="571560"/>
            <a:ext cx="4270729" cy="1298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E4CFF27D-08E2-90BB-A6A7-8F0B493892C5}"/>
              </a:ext>
            </a:extLst>
          </p:cNvPr>
          <p:cNvCxnSpPr>
            <a:cxnSpLocks/>
          </p:cNvCxnSpPr>
          <p:nvPr/>
        </p:nvCxnSpPr>
        <p:spPr>
          <a:xfrm flipV="1">
            <a:off x="1786012" y="2478204"/>
            <a:ext cx="789810" cy="3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E64B7066-257E-A98D-C30F-C671380649DF}"/>
              </a:ext>
            </a:extLst>
          </p:cNvPr>
          <p:cNvSpPr txBox="1"/>
          <p:nvPr/>
        </p:nvSpPr>
        <p:spPr>
          <a:xfrm>
            <a:off x="4874161" y="3432137"/>
            <a:ext cx="2095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Distribution</a:t>
            </a:r>
          </a:p>
        </p:txBody>
      </p:sp>
    </p:spTree>
    <p:extLst>
      <p:ext uri="{BB962C8B-B14F-4D97-AF65-F5344CB8AC3E}">
        <p14:creationId xmlns:p14="http://schemas.microsoft.com/office/powerpoint/2010/main" val="2316819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synthétiseur, Instrument électronique, Appareils électroniques, Instrument musical électronique&#10;&#10;Description générée automatiquement">
            <a:extLst>
              <a:ext uri="{FF2B5EF4-FFF2-40B4-BE49-F238E27FC236}">
                <a16:creationId xmlns:a16="http://schemas.microsoft.com/office/drawing/2014/main" id="{06F5226C-2659-82E6-8293-6076EFA94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101" y="0"/>
            <a:ext cx="733737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E2242C-FD79-6025-041C-D9D2608ED38A}"/>
              </a:ext>
            </a:extLst>
          </p:cNvPr>
          <p:cNvSpPr/>
          <p:nvPr/>
        </p:nvSpPr>
        <p:spPr>
          <a:xfrm>
            <a:off x="2575822" y="160638"/>
            <a:ext cx="3262183" cy="1804086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A9840E-7A38-3454-943A-4E11DD474299}"/>
              </a:ext>
            </a:extLst>
          </p:cNvPr>
          <p:cNvSpPr/>
          <p:nvPr/>
        </p:nvSpPr>
        <p:spPr>
          <a:xfrm>
            <a:off x="6920961" y="160637"/>
            <a:ext cx="659347" cy="827902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E294EF-E203-2845-BDCD-0D2BE079C09B}"/>
              </a:ext>
            </a:extLst>
          </p:cNvPr>
          <p:cNvSpPr/>
          <p:nvPr/>
        </p:nvSpPr>
        <p:spPr>
          <a:xfrm>
            <a:off x="7573958" y="160930"/>
            <a:ext cx="419799" cy="833957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64F330-F5D0-4461-6145-87C8197CD830}"/>
              </a:ext>
            </a:extLst>
          </p:cNvPr>
          <p:cNvSpPr/>
          <p:nvPr/>
        </p:nvSpPr>
        <p:spPr>
          <a:xfrm>
            <a:off x="5765090" y="988540"/>
            <a:ext cx="2228668" cy="976183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C75B9-C348-F9A4-1B3F-EC1362F08F0F}"/>
              </a:ext>
            </a:extLst>
          </p:cNvPr>
          <p:cNvSpPr/>
          <p:nvPr/>
        </p:nvSpPr>
        <p:spPr>
          <a:xfrm>
            <a:off x="2623880" y="1951358"/>
            <a:ext cx="5882668" cy="890696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3426FD-17DA-0005-F721-FD89F689BB70}"/>
              </a:ext>
            </a:extLst>
          </p:cNvPr>
          <p:cNvSpPr/>
          <p:nvPr/>
        </p:nvSpPr>
        <p:spPr>
          <a:xfrm>
            <a:off x="2555544" y="2842054"/>
            <a:ext cx="5462922" cy="1050324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112C28-604A-AB71-22AB-69ADA189C5AA}"/>
              </a:ext>
            </a:extLst>
          </p:cNvPr>
          <p:cNvSpPr/>
          <p:nvPr/>
        </p:nvSpPr>
        <p:spPr>
          <a:xfrm>
            <a:off x="2555547" y="3880022"/>
            <a:ext cx="5462922" cy="387178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821041-350C-8200-90DE-160BA5DA73C1}"/>
              </a:ext>
            </a:extLst>
          </p:cNvPr>
          <p:cNvSpPr/>
          <p:nvPr/>
        </p:nvSpPr>
        <p:spPr>
          <a:xfrm>
            <a:off x="2575822" y="4542160"/>
            <a:ext cx="6944497" cy="1660932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C08957-64AA-DAF9-0DE9-6503C9F85F94}"/>
              </a:ext>
            </a:extLst>
          </p:cNvPr>
          <p:cNvSpPr/>
          <p:nvPr/>
        </p:nvSpPr>
        <p:spPr>
          <a:xfrm>
            <a:off x="8016756" y="4064000"/>
            <a:ext cx="688950" cy="478159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2E7885-6D15-16FF-7889-AA5E5D4D50C8}"/>
              </a:ext>
            </a:extLst>
          </p:cNvPr>
          <p:cNvSpPr/>
          <p:nvPr/>
        </p:nvSpPr>
        <p:spPr>
          <a:xfrm>
            <a:off x="8016754" y="2845532"/>
            <a:ext cx="688951" cy="1214992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F06130-4409-6257-64D3-7A99AEE2B366}"/>
              </a:ext>
            </a:extLst>
          </p:cNvPr>
          <p:cNvSpPr/>
          <p:nvPr/>
        </p:nvSpPr>
        <p:spPr>
          <a:xfrm>
            <a:off x="6501162" y="154581"/>
            <a:ext cx="419799" cy="833957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B2048E-ED4D-8687-B3F2-6850321C539B}"/>
              </a:ext>
            </a:extLst>
          </p:cNvPr>
          <p:cNvSpPr/>
          <p:nvPr/>
        </p:nvSpPr>
        <p:spPr>
          <a:xfrm>
            <a:off x="2565683" y="4267200"/>
            <a:ext cx="5452809" cy="274958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24B95C-BF15-A81B-5544-E188CF7C03FC}"/>
              </a:ext>
            </a:extLst>
          </p:cNvPr>
          <p:cNvSpPr/>
          <p:nvPr/>
        </p:nvSpPr>
        <p:spPr>
          <a:xfrm>
            <a:off x="7985854" y="166816"/>
            <a:ext cx="1534465" cy="1866038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1A4B61-CF70-A4A5-3CA1-1C14AEE22E08}"/>
              </a:ext>
            </a:extLst>
          </p:cNvPr>
          <p:cNvSpPr/>
          <p:nvPr/>
        </p:nvSpPr>
        <p:spPr>
          <a:xfrm>
            <a:off x="8705705" y="2842055"/>
            <a:ext cx="818305" cy="1696626"/>
          </a:xfrm>
          <a:prstGeom prst="rect">
            <a:avLst/>
          </a:prstGeom>
          <a:solidFill>
            <a:schemeClr val="bg1">
              <a:lumMod val="75000"/>
              <a:alpha val="8806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5A653A7-A8B0-291E-9EEF-D36F4D18EA93}"/>
              </a:ext>
            </a:extLst>
          </p:cNvPr>
          <p:cNvSpPr txBox="1"/>
          <p:nvPr/>
        </p:nvSpPr>
        <p:spPr>
          <a:xfrm>
            <a:off x="196616" y="813961"/>
            <a:ext cx="1179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Les retours </a:t>
            </a:r>
          </a:p>
          <a:p>
            <a:r>
              <a:rPr lang="fr-FR" sz="1400" dirty="0"/>
              <a:t>d’effets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B7840BD-DD25-2B6F-7FD7-37C910C68186}"/>
              </a:ext>
            </a:extLst>
          </p:cNvPr>
          <p:cNvCxnSpPr>
            <a:stCxn id="18" idx="3"/>
          </p:cNvCxnSpPr>
          <p:nvPr/>
        </p:nvCxnSpPr>
        <p:spPr>
          <a:xfrm flipV="1">
            <a:off x="1375657" y="571559"/>
            <a:ext cx="4241151" cy="5040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6C015275-3698-D68C-4EAC-C0C1A95A47FC}"/>
              </a:ext>
            </a:extLst>
          </p:cNvPr>
          <p:cNvSpPr txBox="1"/>
          <p:nvPr/>
        </p:nvSpPr>
        <p:spPr>
          <a:xfrm>
            <a:off x="170376" y="1828799"/>
            <a:ext cx="17796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Et le potentiomètre</a:t>
            </a:r>
          </a:p>
          <a:p>
            <a:r>
              <a:rPr lang="fr-FR" sz="1400" dirty="0"/>
              <a:t> de dosage</a:t>
            </a:r>
          </a:p>
          <a:p>
            <a:r>
              <a:rPr lang="fr-FR" sz="1400" dirty="0"/>
              <a:t> (dry/</a:t>
            </a:r>
            <a:r>
              <a:rPr lang="fr-FR" sz="1400" dirty="0" err="1"/>
              <a:t>wet</a:t>
            </a:r>
            <a:r>
              <a:rPr lang="fr-FR" sz="1400" dirty="0"/>
              <a:t>)</a:t>
            </a:r>
          </a:p>
          <a:p>
            <a:endParaRPr lang="fr-FR" dirty="0"/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7C383483-670C-6BEB-9557-E743C9A3287C}"/>
              </a:ext>
            </a:extLst>
          </p:cNvPr>
          <p:cNvCxnSpPr>
            <a:cxnSpLocks/>
            <a:endCxn id="8" idx="3"/>
          </p:cNvCxnSpPr>
          <p:nvPr/>
        </p:nvCxnSpPr>
        <p:spPr>
          <a:xfrm>
            <a:off x="2198500" y="2284048"/>
            <a:ext cx="6308048" cy="1126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9FA36411-299B-4EF7-D254-A192B81A5FAD}"/>
              </a:ext>
            </a:extLst>
          </p:cNvPr>
          <p:cNvSpPr txBox="1"/>
          <p:nvPr/>
        </p:nvSpPr>
        <p:spPr>
          <a:xfrm>
            <a:off x="187489" y="2828248"/>
            <a:ext cx="229351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Réinjection d’un effet </a:t>
            </a:r>
          </a:p>
          <a:p>
            <a:r>
              <a:rPr lang="fr-FR" sz="1400" dirty="0"/>
              <a:t>vers l’aux 1.</a:t>
            </a:r>
          </a:p>
          <a:p>
            <a:endParaRPr lang="fr-FR" sz="1400" dirty="0"/>
          </a:p>
          <a:p>
            <a:r>
              <a:rPr lang="fr-FR" sz="1400" dirty="0"/>
              <a:t>Pour envoyer l’effet dans </a:t>
            </a:r>
          </a:p>
          <a:p>
            <a:r>
              <a:rPr lang="fr-FR" sz="1400" dirty="0"/>
              <a:t>un retour scène par ex.</a:t>
            </a:r>
          </a:p>
          <a:p>
            <a:endParaRPr lang="fr-FR" dirty="0"/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48F5DAD1-D587-B0CD-DB41-8981976050B3}"/>
              </a:ext>
            </a:extLst>
          </p:cNvPr>
          <p:cNvCxnSpPr>
            <a:cxnSpLocks/>
          </p:cNvCxnSpPr>
          <p:nvPr/>
        </p:nvCxnSpPr>
        <p:spPr>
          <a:xfrm flipV="1">
            <a:off x="2305857" y="2705502"/>
            <a:ext cx="6309333" cy="6801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9F1A002E-F74C-56E1-F58F-032B1DD9BF74}"/>
              </a:ext>
            </a:extLst>
          </p:cNvPr>
          <p:cNvSpPr txBox="1"/>
          <p:nvPr/>
        </p:nvSpPr>
        <p:spPr>
          <a:xfrm>
            <a:off x="5151349" y="3458607"/>
            <a:ext cx="1976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Traitement</a:t>
            </a:r>
          </a:p>
        </p:txBody>
      </p:sp>
    </p:spTree>
    <p:extLst>
      <p:ext uri="{BB962C8B-B14F-4D97-AF65-F5344CB8AC3E}">
        <p14:creationId xmlns:p14="http://schemas.microsoft.com/office/powerpoint/2010/main" val="2536831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synthétiseur, Instrument électronique, Appareils électroniques, Instrument musical électronique&#10;&#10;Description générée automatiquement">
            <a:extLst>
              <a:ext uri="{FF2B5EF4-FFF2-40B4-BE49-F238E27FC236}">
                <a16:creationId xmlns:a16="http://schemas.microsoft.com/office/drawing/2014/main" id="{06F5226C-2659-82E6-8293-6076EFA94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101" y="0"/>
            <a:ext cx="733737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E2242C-FD79-6025-041C-D9D2608ED38A}"/>
              </a:ext>
            </a:extLst>
          </p:cNvPr>
          <p:cNvSpPr/>
          <p:nvPr/>
        </p:nvSpPr>
        <p:spPr>
          <a:xfrm>
            <a:off x="2575822" y="160638"/>
            <a:ext cx="3262183" cy="1804086"/>
          </a:xfrm>
          <a:prstGeom prst="rect">
            <a:avLst/>
          </a:prstGeom>
          <a:solidFill>
            <a:schemeClr val="bg1">
              <a:lumMod val="75000"/>
              <a:alpha val="92857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22A7DE-025E-C9DF-1820-39D0F7ED3BFF}"/>
              </a:ext>
            </a:extLst>
          </p:cNvPr>
          <p:cNvSpPr/>
          <p:nvPr/>
        </p:nvSpPr>
        <p:spPr>
          <a:xfrm>
            <a:off x="5838005" y="160637"/>
            <a:ext cx="659347" cy="834887"/>
          </a:xfrm>
          <a:prstGeom prst="rect">
            <a:avLst/>
          </a:prstGeom>
          <a:solidFill>
            <a:schemeClr val="bg1">
              <a:lumMod val="75000"/>
              <a:alpha val="92857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E294EF-E203-2845-BDCD-0D2BE079C09B}"/>
              </a:ext>
            </a:extLst>
          </p:cNvPr>
          <p:cNvSpPr/>
          <p:nvPr/>
        </p:nvSpPr>
        <p:spPr>
          <a:xfrm>
            <a:off x="7573958" y="160930"/>
            <a:ext cx="419799" cy="833957"/>
          </a:xfrm>
          <a:prstGeom prst="rect">
            <a:avLst/>
          </a:prstGeom>
          <a:solidFill>
            <a:schemeClr val="bg1">
              <a:lumMod val="75000"/>
              <a:alpha val="92857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64F330-F5D0-4461-6145-87C8197CD830}"/>
              </a:ext>
            </a:extLst>
          </p:cNvPr>
          <p:cNvSpPr/>
          <p:nvPr/>
        </p:nvSpPr>
        <p:spPr>
          <a:xfrm>
            <a:off x="5765090" y="988540"/>
            <a:ext cx="2228668" cy="976183"/>
          </a:xfrm>
          <a:prstGeom prst="rect">
            <a:avLst/>
          </a:prstGeom>
          <a:solidFill>
            <a:schemeClr val="bg1">
              <a:lumMod val="75000"/>
              <a:alpha val="92857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C75B9-C348-F9A4-1B3F-EC1362F08F0F}"/>
              </a:ext>
            </a:extLst>
          </p:cNvPr>
          <p:cNvSpPr/>
          <p:nvPr/>
        </p:nvSpPr>
        <p:spPr>
          <a:xfrm>
            <a:off x="2575823" y="1951358"/>
            <a:ext cx="5978782" cy="890696"/>
          </a:xfrm>
          <a:prstGeom prst="rect">
            <a:avLst/>
          </a:prstGeom>
          <a:solidFill>
            <a:schemeClr val="bg1">
              <a:lumMod val="75000"/>
              <a:alpha val="92857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3426FD-17DA-0005-F721-FD89F689BB70}"/>
              </a:ext>
            </a:extLst>
          </p:cNvPr>
          <p:cNvSpPr/>
          <p:nvPr/>
        </p:nvSpPr>
        <p:spPr>
          <a:xfrm>
            <a:off x="2555544" y="2842054"/>
            <a:ext cx="5430308" cy="1050324"/>
          </a:xfrm>
          <a:prstGeom prst="rect">
            <a:avLst/>
          </a:prstGeom>
          <a:solidFill>
            <a:schemeClr val="bg1">
              <a:lumMod val="75000"/>
              <a:alpha val="92857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112C28-604A-AB71-22AB-69ADA189C5AA}"/>
              </a:ext>
            </a:extLst>
          </p:cNvPr>
          <p:cNvSpPr/>
          <p:nvPr/>
        </p:nvSpPr>
        <p:spPr>
          <a:xfrm>
            <a:off x="2555547" y="3880022"/>
            <a:ext cx="5430308" cy="387178"/>
          </a:xfrm>
          <a:prstGeom prst="rect">
            <a:avLst/>
          </a:prstGeom>
          <a:solidFill>
            <a:schemeClr val="bg1">
              <a:lumMod val="75000"/>
              <a:alpha val="92857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821041-350C-8200-90DE-160BA5DA73C1}"/>
              </a:ext>
            </a:extLst>
          </p:cNvPr>
          <p:cNvSpPr/>
          <p:nvPr/>
        </p:nvSpPr>
        <p:spPr>
          <a:xfrm>
            <a:off x="2575823" y="4823012"/>
            <a:ext cx="5410032" cy="1380080"/>
          </a:xfrm>
          <a:prstGeom prst="rect">
            <a:avLst/>
          </a:prstGeom>
          <a:solidFill>
            <a:schemeClr val="bg1">
              <a:lumMod val="75000"/>
              <a:alpha val="92857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85DDB9-F0C9-0961-C48E-BBED577C11D1}"/>
              </a:ext>
            </a:extLst>
          </p:cNvPr>
          <p:cNvSpPr/>
          <p:nvPr/>
        </p:nvSpPr>
        <p:spPr>
          <a:xfrm>
            <a:off x="8554606" y="1951357"/>
            <a:ext cx="965714" cy="890697"/>
          </a:xfrm>
          <a:prstGeom prst="rect">
            <a:avLst/>
          </a:prstGeom>
          <a:solidFill>
            <a:schemeClr val="bg1">
              <a:lumMod val="75000"/>
              <a:alpha val="92857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F06130-4409-6257-64D3-7A99AEE2B366}"/>
              </a:ext>
            </a:extLst>
          </p:cNvPr>
          <p:cNvSpPr/>
          <p:nvPr/>
        </p:nvSpPr>
        <p:spPr>
          <a:xfrm>
            <a:off x="6459294" y="154581"/>
            <a:ext cx="461668" cy="833957"/>
          </a:xfrm>
          <a:prstGeom prst="rect">
            <a:avLst/>
          </a:prstGeom>
          <a:solidFill>
            <a:schemeClr val="bg1">
              <a:lumMod val="75000"/>
              <a:alpha val="92857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96A20A-6EDB-51AA-68D1-7CD987E7726C}"/>
              </a:ext>
            </a:extLst>
          </p:cNvPr>
          <p:cNvSpPr/>
          <p:nvPr/>
        </p:nvSpPr>
        <p:spPr>
          <a:xfrm>
            <a:off x="8624047" y="4542159"/>
            <a:ext cx="896273" cy="1660932"/>
          </a:xfrm>
          <a:prstGeom prst="rect">
            <a:avLst/>
          </a:prstGeom>
          <a:solidFill>
            <a:schemeClr val="bg1">
              <a:lumMod val="75000"/>
              <a:alpha val="92857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B2048E-ED4D-8687-B3F2-6850321C539B}"/>
              </a:ext>
            </a:extLst>
          </p:cNvPr>
          <p:cNvSpPr/>
          <p:nvPr/>
        </p:nvSpPr>
        <p:spPr>
          <a:xfrm>
            <a:off x="2598323" y="4267200"/>
            <a:ext cx="5387530" cy="274958"/>
          </a:xfrm>
          <a:prstGeom prst="rect">
            <a:avLst/>
          </a:prstGeom>
          <a:solidFill>
            <a:schemeClr val="bg1">
              <a:lumMod val="75000"/>
              <a:alpha val="92857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 descr="Une image contenant Appareils électroniques, circuit, Ingénierie électronique, texte&#10;&#10;Description générée automatiquement">
            <a:extLst>
              <a:ext uri="{FF2B5EF4-FFF2-40B4-BE49-F238E27FC236}">
                <a16:creationId xmlns:a16="http://schemas.microsoft.com/office/drawing/2014/main" id="{C0094D19-A585-0B41-8AF0-B91630514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9616" y="4823012"/>
            <a:ext cx="2237659" cy="100817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3F769C1-3177-88B0-C188-00CBC293CA7B}"/>
              </a:ext>
            </a:extLst>
          </p:cNvPr>
          <p:cNvSpPr txBox="1"/>
          <p:nvPr/>
        </p:nvSpPr>
        <p:spPr>
          <a:xfrm>
            <a:off x="9984085" y="1153465"/>
            <a:ext cx="1600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Control room</a:t>
            </a:r>
          </a:p>
          <a:p>
            <a:r>
              <a:rPr lang="fr-FR" dirty="0"/>
              <a:t>Phone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ECC804B-1DBB-787C-2737-171AA2173BE5}"/>
              </a:ext>
            </a:extLst>
          </p:cNvPr>
          <p:cNvSpPr txBox="1"/>
          <p:nvPr/>
        </p:nvSpPr>
        <p:spPr>
          <a:xfrm>
            <a:off x="9719476" y="3369158"/>
            <a:ext cx="2406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Normal = </a:t>
            </a:r>
            <a:r>
              <a:rPr lang="fr-FR" sz="1200" dirty="0" err="1"/>
              <a:t>After</a:t>
            </a:r>
            <a:r>
              <a:rPr lang="fr-FR" sz="1200" dirty="0"/>
              <a:t> Fader </a:t>
            </a:r>
            <a:r>
              <a:rPr lang="fr-FR" sz="1200" dirty="0" err="1"/>
              <a:t>Listening</a:t>
            </a:r>
            <a:endParaRPr lang="fr-FR" sz="1200" dirty="0"/>
          </a:p>
          <a:p>
            <a:r>
              <a:rPr lang="fr-FR" sz="1200" dirty="0" err="1"/>
              <a:t>Level</a:t>
            </a:r>
            <a:r>
              <a:rPr lang="fr-FR" sz="1200" dirty="0"/>
              <a:t> Set = Pre Fader </a:t>
            </a:r>
            <a:r>
              <a:rPr lang="fr-FR" sz="1200" dirty="0" err="1"/>
              <a:t>Listening</a:t>
            </a:r>
            <a:endParaRPr lang="fr-FR" sz="1200" dirty="0"/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12955F3-353D-4692-296B-3F6ACD06F0F9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8554605" y="3599991"/>
            <a:ext cx="1164871" cy="4736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664A33F-F800-6917-7174-2F38634A8790}"/>
              </a:ext>
            </a:extLst>
          </p:cNvPr>
          <p:cNvCxnSpPr>
            <a:cxnSpLocks/>
          </p:cNvCxnSpPr>
          <p:nvPr/>
        </p:nvCxnSpPr>
        <p:spPr>
          <a:xfrm flipV="1">
            <a:off x="8469694" y="5256523"/>
            <a:ext cx="2574623" cy="6232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41449FF6-E6B0-EF78-EA7D-1245E5865D46}"/>
              </a:ext>
            </a:extLst>
          </p:cNvPr>
          <p:cNvSpPr txBox="1"/>
          <p:nvPr/>
        </p:nvSpPr>
        <p:spPr>
          <a:xfrm>
            <a:off x="3808760" y="2599688"/>
            <a:ext cx="37651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Contrôle / Monitoring</a:t>
            </a:r>
          </a:p>
        </p:txBody>
      </p:sp>
    </p:spTree>
    <p:extLst>
      <p:ext uri="{BB962C8B-B14F-4D97-AF65-F5344CB8AC3E}">
        <p14:creationId xmlns:p14="http://schemas.microsoft.com/office/powerpoint/2010/main" val="1981836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synthétiseur, Instrument électronique, Appareils électroniques, Instrument musical électronique&#10;&#10;Description générée automatiquement">
            <a:extLst>
              <a:ext uri="{FF2B5EF4-FFF2-40B4-BE49-F238E27FC236}">
                <a16:creationId xmlns:a16="http://schemas.microsoft.com/office/drawing/2014/main" id="{06F5226C-2659-82E6-8293-6076EFA94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101" y="0"/>
            <a:ext cx="733737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E2242C-FD79-6025-041C-D9D2608ED38A}"/>
              </a:ext>
            </a:extLst>
          </p:cNvPr>
          <p:cNvSpPr/>
          <p:nvPr/>
        </p:nvSpPr>
        <p:spPr>
          <a:xfrm>
            <a:off x="2575822" y="160638"/>
            <a:ext cx="3262183" cy="1804086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22A7DE-025E-C9DF-1820-39D0F7ED3BFF}"/>
              </a:ext>
            </a:extLst>
          </p:cNvPr>
          <p:cNvSpPr/>
          <p:nvPr/>
        </p:nvSpPr>
        <p:spPr>
          <a:xfrm>
            <a:off x="5838005" y="160637"/>
            <a:ext cx="659347" cy="834887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A9840E-7A38-3454-943A-4E11DD474299}"/>
              </a:ext>
            </a:extLst>
          </p:cNvPr>
          <p:cNvSpPr/>
          <p:nvPr/>
        </p:nvSpPr>
        <p:spPr>
          <a:xfrm>
            <a:off x="6920961" y="160637"/>
            <a:ext cx="659347" cy="827902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64F330-F5D0-4461-6145-87C8197CD830}"/>
              </a:ext>
            </a:extLst>
          </p:cNvPr>
          <p:cNvSpPr/>
          <p:nvPr/>
        </p:nvSpPr>
        <p:spPr>
          <a:xfrm>
            <a:off x="5765090" y="988540"/>
            <a:ext cx="2228668" cy="976183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C75B9-C348-F9A4-1B3F-EC1362F08F0F}"/>
              </a:ext>
            </a:extLst>
          </p:cNvPr>
          <p:cNvSpPr/>
          <p:nvPr/>
        </p:nvSpPr>
        <p:spPr>
          <a:xfrm>
            <a:off x="2575823" y="1951358"/>
            <a:ext cx="5978782" cy="890696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3426FD-17DA-0005-F721-FD89F689BB70}"/>
              </a:ext>
            </a:extLst>
          </p:cNvPr>
          <p:cNvSpPr/>
          <p:nvPr/>
        </p:nvSpPr>
        <p:spPr>
          <a:xfrm>
            <a:off x="2555544" y="2842054"/>
            <a:ext cx="5462922" cy="1050324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821041-350C-8200-90DE-160BA5DA73C1}"/>
              </a:ext>
            </a:extLst>
          </p:cNvPr>
          <p:cNvSpPr/>
          <p:nvPr/>
        </p:nvSpPr>
        <p:spPr>
          <a:xfrm>
            <a:off x="7985854" y="4542160"/>
            <a:ext cx="719852" cy="1660932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85DDB9-F0C9-0961-C48E-BBED577C11D1}"/>
              </a:ext>
            </a:extLst>
          </p:cNvPr>
          <p:cNvSpPr/>
          <p:nvPr/>
        </p:nvSpPr>
        <p:spPr>
          <a:xfrm>
            <a:off x="8554606" y="1951357"/>
            <a:ext cx="965714" cy="890697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C08957-64AA-DAF9-0DE9-6503C9F85F94}"/>
              </a:ext>
            </a:extLst>
          </p:cNvPr>
          <p:cNvSpPr/>
          <p:nvPr/>
        </p:nvSpPr>
        <p:spPr>
          <a:xfrm>
            <a:off x="8016756" y="4064000"/>
            <a:ext cx="688950" cy="478159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2E7885-6D15-16FF-7889-AA5E5D4D50C8}"/>
              </a:ext>
            </a:extLst>
          </p:cNvPr>
          <p:cNvSpPr/>
          <p:nvPr/>
        </p:nvSpPr>
        <p:spPr>
          <a:xfrm>
            <a:off x="8016754" y="2842055"/>
            <a:ext cx="688951" cy="1221946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F06130-4409-6257-64D3-7A99AEE2B366}"/>
              </a:ext>
            </a:extLst>
          </p:cNvPr>
          <p:cNvSpPr/>
          <p:nvPr/>
        </p:nvSpPr>
        <p:spPr>
          <a:xfrm>
            <a:off x="6459294" y="161101"/>
            <a:ext cx="461668" cy="833957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96A20A-6EDB-51AA-68D1-7CD987E7726C}"/>
              </a:ext>
            </a:extLst>
          </p:cNvPr>
          <p:cNvSpPr/>
          <p:nvPr/>
        </p:nvSpPr>
        <p:spPr>
          <a:xfrm>
            <a:off x="8008354" y="4542159"/>
            <a:ext cx="697352" cy="1585591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B2048E-ED4D-8687-B3F2-6850321C539B}"/>
              </a:ext>
            </a:extLst>
          </p:cNvPr>
          <p:cNvSpPr/>
          <p:nvPr/>
        </p:nvSpPr>
        <p:spPr>
          <a:xfrm>
            <a:off x="2565683" y="4267199"/>
            <a:ext cx="5452809" cy="539577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24B95C-BF15-A81B-5544-E188CF7C03FC}"/>
              </a:ext>
            </a:extLst>
          </p:cNvPr>
          <p:cNvSpPr/>
          <p:nvPr/>
        </p:nvSpPr>
        <p:spPr>
          <a:xfrm>
            <a:off x="7985854" y="166816"/>
            <a:ext cx="1534465" cy="1797907"/>
          </a:xfrm>
          <a:prstGeom prst="rect">
            <a:avLst/>
          </a:prstGeom>
          <a:solidFill>
            <a:schemeClr val="bg1">
              <a:lumMod val="75000"/>
              <a:alpha val="93359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886FEB4-7940-1305-3921-AA587E973D1F}"/>
              </a:ext>
            </a:extLst>
          </p:cNvPr>
          <p:cNvCxnSpPr>
            <a:cxnSpLocks/>
          </p:cNvCxnSpPr>
          <p:nvPr/>
        </p:nvCxnSpPr>
        <p:spPr>
          <a:xfrm flipH="1">
            <a:off x="9520319" y="5122843"/>
            <a:ext cx="923671" cy="16310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CDE57459-8867-D579-2301-6FBED72CDAC8}"/>
              </a:ext>
            </a:extLst>
          </p:cNvPr>
          <p:cNvSpPr txBox="1"/>
          <p:nvPr/>
        </p:nvSpPr>
        <p:spPr>
          <a:xfrm>
            <a:off x="10443990" y="4678988"/>
            <a:ext cx="108876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Sorties </a:t>
            </a:r>
          </a:p>
          <a:p>
            <a:r>
              <a:rPr lang="fr-FR" sz="1400" dirty="0"/>
              <a:t>Principales</a:t>
            </a:r>
          </a:p>
          <a:p>
            <a:r>
              <a:rPr lang="fr-FR" sz="1400" dirty="0"/>
              <a:t>L et R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E115249F-9A3D-DD9D-6601-57E1DD489337}"/>
              </a:ext>
            </a:extLst>
          </p:cNvPr>
          <p:cNvCxnSpPr>
            <a:cxnSpLocks/>
          </p:cNvCxnSpPr>
          <p:nvPr/>
        </p:nvCxnSpPr>
        <p:spPr>
          <a:xfrm>
            <a:off x="7468892" y="4237942"/>
            <a:ext cx="1284194" cy="395798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7590D8E3-02C3-E63E-10F4-32C512F9EDD8}"/>
              </a:ext>
            </a:extLst>
          </p:cNvPr>
          <p:cNvCxnSpPr>
            <a:cxnSpLocks/>
          </p:cNvCxnSpPr>
          <p:nvPr/>
        </p:nvCxnSpPr>
        <p:spPr>
          <a:xfrm>
            <a:off x="7783857" y="4228172"/>
            <a:ext cx="1455077" cy="4508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58AD66F6-6490-3380-F389-5C335E03D770}"/>
              </a:ext>
            </a:extLst>
          </p:cNvPr>
          <p:cNvSpPr txBox="1"/>
          <p:nvPr/>
        </p:nvSpPr>
        <p:spPr>
          <a:xfrm>
            <a:off x="387978" y="3679633"/>
            <a:ext cx="14130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Spatialisation</a:t>
            </a:r>
          </a:p>
          <a:p>
            <a:r>
              <a:rPr lang="fr-FR" sz="1400" dirty="0"/>
              <a:t>Pan pot</a:t>
            </a:r>
          </a:p>
          <a:p>
            <a:r>
              <a:rPr lang="fr-FR" sz="1400" dirty="0"/>
              <a:t>Potentiomètre </a:t>
            </a:r>
          </a:p>
          <a:p>
            <a:r>
              <a:rPr lang="fr-FR" sz="1400" dirty="0"/>
              <a:t>panoramique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E201E5CD-3288-56B2-8336-89DF4AABEF04}"/>
              </a:ext>
            </a:extLst>
          </p:cNvPr>
          <p:cNvCxnSpPr>
            <a:stCxn id="24" idx="3"/>
          </p:cNvCxnSpPr>
          <p:nvPr/>
        </p:nvCxnSpPr>
        <p:spPr>
          <a:xfrm flipV="1">
            <a:off x="1800994" y="4142342"/>
            <a:ext cx="671530" cy="143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AC6B00D-1E46-A29D-1CCB-927EA87053CA}"/>
              </a:ext>
            </a:extLst>
          </p:cNvPr>
          <p:cNvCxnSpPr>
            <a:cxnSpLocks/>
          </p:cNvCxnSpPr>
          <p:nvPr/>
        </p:nvCxnSpPr>
        <p:spPr>
          <a:xfrm flipH="1" flipV="1">
            <a:off x="7926645" y="833679"/>
            <a:ext cx="1339908" cy="19658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EA32259-7522-086A-414F-762CDD553E9E}"/>
              </a:ext>
            </a:extLst>
          </p:cNvPr>
          <p:cNvCxnSpPr>
            <a:cxnSpLocks/>
          </p:cNvCxnSpPr>
          <p:nvPr/>
        </p:nvCxnSpPr>
        <p:spPr>
          <a:xfrm flipH="1" flipV="1">
            <a:off x="7783857" y="488115"/>
            <a:ext cx="1014829" cy="2382768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1102B6B6-34C5-ED71-3D05-7C8FF45D85D1}"/>
              </a:ext>
            </a:extLst>
          </p:cNvPr>
          <p:cNvSpPr txBox="1"/>
          <p:nvPr/>
        </p:nvSpPr>
        <p:spPr>
          <a:xfrm>
            <a:off x="4866433" y="2205505"/>
            <a:ext cx="13975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Mixage</a:t>
            </a:r>
          </a:p>
        </p:txBody>
      </p:sp>
    </p:spTree>
    <p:extLst>
      <p:ext uri="{BB962C8B-B14F-4D97-AF65-F5344CB8AC3E}">
        <p14:creationId xmlns:p14="http://schemas.microsoft.com/office/powerpoint/2010/main" val="678289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9A5AD-EFC3-8FA6-4F16-4B067B7FA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9FBB02-277A-950F-175A-3F2E3BD7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b="0" dirty="0" err="1">
                <a:latin typeface="Trebuchet MS" panose="020B0703020202090204" pitchFamily="34" charset="0"/>
              </a:rPr>
              <a:t>Mackie</a:t>
            </a:r>
            <a:r>
              <a:rPr lang="fr-FR" sz="4800" b="0" dirty="0">
                <a:latin typeface="Trebuchet MS" panose="020B0703020202090204" pitchFamily="34" charset="0"/>
              </a:rPr>
              <a:t> 14-02 vlz3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BAE6D-A63D-1CC5-A6A7-D7436A1F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Trebuchet MS" panose="020B0703020202090204" pitchFamily="34" charset="0"/>
              </a:rPr>
              <a:t>Une petite console analogique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A2B5D0-7E98-140A-74F6-EBBCB9DD2595}"/>
              </a:ext>
            </a:extLst>
          </p:cNvPr>
          <p:cNvSpPr/>
          <p:nvPr/>
        </p:nvSpPr>
        <p:spPr>
          <a:xfrm>
            <a:off x="477981" y="625683"/>
            <a:ext cx="707136" cy="1463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synthétiseur, Instrument électronique, Appareils électroniques, Instrument musical électronique&#10;&#10;Description générée automatiquement">
            <a:extLst>
              <a:ext uri="{FF2B5EF4-FFF2-40B4-BE49-F238E27FC236}">
                <a16:creationId xmlns:a16="http://schemas.microsoft.com/office/drawing/2014/main" id="{5ABEFD43-B80F-D2E2-7A94-C76197640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322" y="0"/>
            <a:ext cx="7337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53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9A5AD-EFC3-8FA6-4F16-4B067B7FA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9FBB02-277A-950F-175A-3F2E3BD7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b="0" dirty="0" err="1">
                <a:latin typeface="Trebuchet MS" panose="020B0703020202090204" pitchFamily="34" charset="0"/>
              </a:rPr>
              <a:t>Mackie</a:t>
            </a:r>
            <a:r>
              <a:rPr lang="fr-FR" sz="4800" b="0" dirty="0">
                <a:latin typeface="Trebuchet MS" panose="020B0703020202090204" pitchFamily="34" charset="0"/>
              </a:rPr>
              <a:t> 14-02 vlz3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BAE6D-A63D-1CC5-A6A7-D7436A1F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Trebuchet MS" panose="020B0703020202090204" pitchFamily="34" charset="0"/>
              </a:rPr>
              <a:t>Une petite console analogique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A2B5D0-7E98-140A-74F6-EBBCB9DD2595}"/>
              </a:ext>
            </a:extLst>
          </p:cNvPr>
          <p:cNvSpPr/>
          <p:nvPr/>
        </p:nvSpPr>
        <p:spPr>
          <a:xfrm>
            <a:off x="477981" y="625683"/>
            <a:ext cx="707136" cy="1463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synthétiseur, Instrument électronique, Appareils électroniques, Instrument musical électronique&#10;&#10;Description générée automatiquement">
            <a:extLst>
              <a:ext uri="{FF2B5EF4-FFF2-40B4-BE49-F238E27FC236}">
                <a16:creationId xmlns:a16="http://schemas.microsoft.com/office/drawing/2014/main" id="{5ABEFD43-B80F-D2E2-7A94-C76197640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047" y="0"/>
            <a:ext cx="733737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B30A3C4-DE8F-26F3-A7FE-85C0D01DFD99}"/>
              </a:ext>
            </a:extLst>
          </p:cNvPr>
          <p:cNvSpPr/>
          <p:nvPr/>
        </p:nvSpPr>
        <p:spPr>
          <a:xfrm>
            <a:off x="5152768" y="160638"/>
            <a:ext cx="3262183" cy="1804086"/>
          </a:xfrm>
          <a:prstGeom prst="rect">
            <a:avLst/>
          </a:prstGeom>
          <a:solidFill>
            <a:schemeClr val="accent1">
              <a:alpha val="3294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26D71F-137E-357D-B17B-1EAD90E7DAC8}"/>
              </a:ext>
            </a:extLst>
          </p:cNvPr>
          <p:cNvSpPr/>
          <p:nvPr/>
        </p:nvSpPr>
        <p:spPr>
          <a:xfrm>
            <a:off x="8414951" y="160638"/>
            <a:ext cx="659347" cy="815546"/>
          </a:xfrm>
          <a:prstGeom prst="rect">
            <a:avLst/>
          </a:prstGeom>
          <a:solidFill>
            <a:schemeClr val="accent4">
              <a:lumMod val="60000"/>
              <a:lumOff val="40000"/>
              <a:alpha val="59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D2847A-95FF-8F97-D4AD-6D9C68448551}"/>
              </a:ext>
            </a:extLst>
          </p:cNvPr>
          <p:cNvSpPr/>
          <p:nvPr/>
        </p:nvSpPr>
        <p:spPr>
          <a:xfrm>
            <a:off x="9497907" y="147595"/>
            <a:ext cx="659347" cy="815546"/>
          </a:xfrm>
          <a:prstGeom prst="rect">
            <a:avLst/>
          </a:prstGeom>
          <a:solidFill>
            <a:schemeClr val="accent6">
              <a:alpha val="29281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DB7D83-7F27-1959-128D-15A75C2A753A}"/>
              </a:ext>
            </a:extLst>
          </p:cNvPr>
          <p:cNvSpPr/>
          <p:nvPr/>
        </p:nvSpPr>
        <p:spPr>
          <a:xfrm>
            <a:off x="10150904" y="160931"/>
            <a:ext cx="395257" cy="815546"/>
          </a:xfrm>
          <a:prstGeom prst="rect">
            <a:avLst/>
          </a:prstGeom>
          <a:solidFill>
            <a:schemeClr val="bg1">
              <a:lumMod val="95000"/>
              <a:alpha val="3675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9D0A41-AC29-4BF1-6C80-4A128806E4A4}"/>
              </a:ext>
            </a:extLst>
          </p:cNvPr>
          <p:cNvSpPr/>
          <p:nvPr/>
        </p:nvSpPr>
        <p:spPr>
          <a:xfrm>
            <a:off x="8442014" y="988540"/>
            <a:ext cx="2086286" cy="976183"/>
          </a:xfrm>
          <a:prstGeom prst="rect">
            <a:avLst/>
          </a:prstGeom>
          <a:solidFill>
            <a:schemeClr val="accent1">
              <a:alpha val="36057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6F2623-124C-3BA7-AFBC-DD07344C1C5C}"/>
              </a:ext>
            </a:extLst>
          </p:cNvPr>
          <p:cNvSpPr/>
          <p:nvPr/>
        </p:nvSpPr>
        <p:spPr>
          <a:xfrm>
            <a:off x="5152769" y="2026508"/>
            <a:ext cx="5978782" cy="815546"/>
          </a:xfrm>
          <a:prstGeom prst="rect">
            <a:avLst/>
          </a:prstGeom>
          <a:solidFill>
            <a:srgbClr val="FF0000">
              <a:alpha val="29807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B13D05-0D14-125C-4D68-C989FDBEFB36}"/>
              </a:ext>
            </a:extLst>
          </p:cNvPr>
          <p:cNvSpPr/>
          <p:nvPr/>
        </p:nvSpPr>
        <p:spPr>
          <a:xfrm>
            <a:off x="5187317" y="2889250"/>
            <a:ext cx="5397982" cy="1003128"/>
          </a:xfrm>
          <a:prstGeom prst="rect">
            <a:avLst/>
          </a:prstGeom>
          <a:solidFill>
            <a:schemeClr val="accent3">
              <a:lumMod val="60000"/>
              <a:lumOff val="40000"/>
              <a:alpha val="34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E64F14-31AB-7187-4C84-8B51012007CB}"/>
              </a:ext>
            </a:extLst>
          </p:cNvPr>
          <p:cNvSpPr/>
          <p:nvPr/>
        </p:nvSpPr>
        <p:spPr>
          <a:xfrm>
            <a:off x="5132493" y="3880022"/>
            <a:ext cx="5452809" cy="387178"/>
          </a:xfrm>
          <a:prstGeom prst="rect">
            <a:avLst/>
          </a:prstGeom>
          <a:solidFill>
            <a:schemeClr val="tx2">
              <a:lumMod val="75000"/>
              <a:lumOff val="25000"/>
              <a:alpha val="4969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063F0B-FB87-0BD7-215C-7F85A6763D1A}"/>
              </a:ext>
            </a:extLst>
          </p:cNvPr>
          <p:cNvSpPr/>
          <p:nvPr/>
        </p:nvSpPr>
        <p:spPr>
          <a:xfrm>
            <a:off x="5152768" y="4542160"/>
            <a:ext cx="5452809" cy="1660932"/>
          </a:xfrm>
          <a:prstGeom prst="rect">
            <a:avLst/>
          </a:prstGeom>
          <a:solidFill>
            <a:srgbClr val="FFC000">
              <a:alpha val="29795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202E4DB-3636-8989-9CFA-F9096C0FDED6}"/>
              </a:ext>
            </a:extLst>
          </p:cNvPr>
          <p:cNvSpPr/>
          <p:nvPr/>
        </p:nvSpPr>
        <p:spPr>
          <a:xfrm>
            <a:off x="11131552" y="2026508"/>
            <a:ext cx="965714" cy="815546"/>
          </a:xfrm>
          <a:prstGeom prst="rect">
            <a:avLst/>
          </a:prstGeom>
          <a:solidFill>
            <a:schemeClr val="accent4">
              <a:lumMod val="60000"/>
              <a:lumOff val="40000"/>
              <a:alpha val="41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B4933B-3C2E-8E60-9635-2A09F0B437A6}"/>
              </a:ext>
            </a:extLst>
          </p:cNvPr>
          <p:cNvSpPr/>
          <p:nvPr/>
        </p:nvSpPr>
        <p:spPr>
          <a:xfrm>
            <a:off x="10605577" y="4064000"/>
            <a:ext cx="688950" cy="478159"/>
          </a:xfrm>
          <a:prstGeom prst="rect">
            <a:avLst/>
          </a:prstGeom>
          <a:solidFill>
            <a:srgbClr val="FFFF00">
              <a:alpha val="34861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E8E830-FE6E-AD51-2521-37CD2969CCD4}"/>
              </a:ext>
            </a:extLst>
          </p:cNvPr>
          <p:cNvSpPr/>
          <p:nvPr/>
        </p:nvSpPr>
        <p:spPr>
          <a:xfrm>
            <a:off x="10605575" y="2883639"/>
            <a:ext cx="688951" cy="1180361"/>
          </a:xfrm>
          <a:prstGeom prst="rect">
            <a:avLst/>
          </a:prstGeom>
          <a:solidFill>
            <a:schemeClr val="accent6">
              <a:lumMod val="75000"/>
              <a:alpha val="4942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2F0A1C-75C1-FE2D-2970-7549CD076E8B}"/>
              </a:ext>
            </a:extLst>
          </p:cNvPr>
          <p:cNvSpPr/>
          <p:nvPr/>
        </p:nvSpPr>
        <p:spPr>
          <a:xfrm>
            <a:off x="9078108" y="154581"/>
            <a:ext cx="409639" cy="815546"/>
          </a:xfrm>
          <a:prstGeom prst="rect">
            <a:avLst/>
          </a:prstGeom>
          <a:solidFill>
            <a:srgbClr val="FF0000">
              <a:alpha val="36755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7D7CCF-177C-9CD6-DF50-7829F5C6D083}"/>
              </a:ext>
            </a:extLst>
          </p:cNvPr>
          <p:cNvSpPr/>
          <p:nvPr/>
        </p:nvSpPr>
        <p:spPr>
          <a:xfrm>
            <a:off x="10585299" y="4542159"/>
            <a:ext cx="1511967" cy="1585591"/>
          </a:xfrm>
          <a:prstGeom prst="rect">
            <a:avLst/>
          </a:prstGeom>
          <a:solidFill>
            <a:schemeClr val="tx2">
              <a:lumMod val="75000"/>
              <a:lumOff val="25000"/>
              <a:alpha val="49695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7892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9A5AD-EFC3-8FA6-4F16-4B067B7FA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9FBB02-277A-950F-175A-3F2E3BD7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b="0" dirty="0" err="1">
                <a:latin typeface="Trebuchet MS" panose="020B0703020202090204" pitchFamily="34" charset="0"/>
              </a:rPr>
              <a:t>Mackie</a:t>
            </a:r>
            <a:r>
              <a:rPr lang="fr-FR" sz="4800" b="0" dirty="0">
                <a:latin typeface="Trebuchet MS" panose="020B0703020202090204" pitchFamily="34" charset="0"/>
              </a:rPr>
              <a:t> 14-02 vlz3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BAE6D-A63D-1CC5-A6A7-D7436A1F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Trebuchet MS" panose="020B0703020202090204" pitchFamily="34" charset="0"/>
              </a:rPr>
              <a:t>Aux 1 </a:t>
            </a:r>
            <a:r>
              <a:rPr lang="fr-FR" sz="2000" dirty="0" err="1">
                <a:latin typeface="Trebuchet MS" panose="020B0703020202090204" pitchFamily="34" charset="0"/>
              </a:rPr>
              <a:t>pre</a:t>
            </a:r>
            <a:r>
              <a:rPr lang="fr-FR" sz="2000" dirty="0">
                <a:latin typeface="Trebuchet MS" panose="020B0703020202090204" pitchFamily="34" charset="0"/>
              </a:rPr>
              <a:t> fader pour un retour de scène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A2B5D0-7E98-140A-74F6-EBBCB9DD2595}"/>
              </a:ext>
            </a:extLst>
          </p:cNvPr>
          <p:cNvSpPr/>
          <p:nvPr/>
        </p:nvSpPr>
        <p:spPr>
          <a:xfrm>
            <a:off x="477981" y="625683"/>
            <a:ext cx="707136" cy="1463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synthétiseur, Instrument électronique, Appareils électroniques, Instrument musical électronique&#10;&#10;Description générée automatiquement">
            <a:extLst>
              <a:ext uri="{FF2B5EF4-FFF2-40B4-BE49-F238E27FC236}">
                <a16:creationId xmlns:a16="http://schemas.microsoft.com/office/drawing/2014/main" id="{5ABEFD43-B80F-D2E2-7A94-C76197640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322" y="0"/>
            <a:ext cx="7337375" cy="6858000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89C79BFC-1E82-2119-FEE4-BA8440E59379}"/>
              </a:ext>
            </a:extLst>
          </p:cNvPr>
          <p:cNvCxnSpPr>
            <a:cxnSpLocks/>
          </p:cNvCxnSpPr>
          <p:nvPr/>
        </p:nvCxnSpPr>
        <p:spPr>
          <a:xfrm>
            <a:off x="5455508" y="2310714"/>
            <a:ext cx="545550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AEA8B4D-2E23-01FC-B1C6-6C5D06D0DAE6}"/>
              </a:ext>
            </a:extLst>
          </p:cNvPr>
          <p:cNvCxnSpPr/>
          <p:nvPr/>
        </p:nvCxnSpPr>
        <p:spPr>
          <a:xfrm flipH="1" flipV="1">
            <a:off x="9354065" y="457200"/>
            <a:ext cx="1495167" cy="16310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8C75645F-153D-108A-388B-7DD8D5E16BC2}"/>
              </a:ext>
            </a:extLst>
          </p:cNvPr>
          <p:cNvCxnSpPr/>
          <p:nvPr/>
        </p:nvCxnSpPr>
        <p:spPr>
          <a:xfrm>
            <a:off x="5177481" y="457200"/>
            <a:ext cx="0" cy="33486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lèche courbée vers le haut 17">
            <a:extLst>
              <a:ext uri="{FF2B5EF4-FFF2-40B4-BE49-F238E27FC236}">
                <a16:creationId xmlns:a16="http://schemas.microsoft.com/office/drawing/2014/main" id="{C5430BBC-6E8B-0C32-B8C1-DCD99E03453E}"/>
              </a:ext>
            </a:extLst>
          </p:cNvPr>
          <p:cNvSpPr/>
          <p:nvPr/>
        </p:nvSpPr>
        <p:spPr>
          <a:xfrm>
            <a:off x="5177481" y="3805881"/>
            <a:ext cx="370703" cy="135924"/>
          </a:xfrm>
          <a:prstGeom prst="curvedUpArrow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653D6720-62F6-F40A-AB80-E5178B104B4B}"/>
              </a:ext>
            </a:extLst>
          </p:cNvPr>
          <p:cNvCxnSpPr/>
          <p:nvPr/>
        </p:nvCxnSpPr>
        <p:spPr>
          <a:xfrm flipH="1" flipV="1">
            <a:off x="5362832" y="2360141"/>
            <a:ext cx="185352" cy="13592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721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9A5AD-EFC3-8FA6-4F16-4B067B7FA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9FBB02-277A-950F-175A-3F2E3BD7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b="0" dirty="0" err="1">
                <a:latin typeface="Trebuchet MS" panose="020B0703020202090204" pitchFamily="34" charset="0"/>
              </a:rPr>
              <a:t>Mackie</a:t>
            </a:r>
            <a:r>
              <a:rPr lang="fr-FR" sz="4800" b="0" dirty="0">
                <a:latin typeface="Trebuchet MS" panose="020B0703020202090204" pitchFamily="34" charset="0"/>
              </a:rPr>
              <a:t> 14-02 vlz3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BAE6D-A63D-1CC5-A6A7-D7436A1F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404310"/>
          </a:xfrm>
        </p:spPr>
        <p:txBody>
          <a:bodyPr>
            <a:normAutofit fontScale="70000" lnSpcReduction="20000"/>
          </a:bodyPr>
          <a:lstStyle/>
          <a:p>
            <a:r>
              <a:rPr lang="fr-FR" sz="2000" dirty="0">
                <a:latin typeface="Trebuchet MS" panose="020B0703020202090204" pitchFamily="34" charset="0"/>
              </a:rPr>
              <a:t>Aux 2 post fader pour un envoi vers un multi-effet externe et puis retour via les auxiliaires retours. </a:t>
            </a:r>
          </a:p>
          <a:p>
            <a:r>
              <a:rPr lang="fr-FR" sz="2000" dirty="0">
                <a:latin typeface="Trebuchet MS" panose="020B0703020202090204" pitchFamily="34" charset="0"/>
              </a:rPr>
              <a:t>Enfin injection et dosage de l’effet vers la sortie principale grâce au potentiomètre </a:t>
            </a:r>
            <a:r>
              <a:rPr lang="fr-FR" sz="2000" dirty="0" err="1">
                <a:latin typeface="Trebuchet MS" panose="020B0703020202090204" pitchFamily="34" charset="0"/>
              </a:rPr>
              <a:t>Stéreo</a:t>
            </a:r>
            <a:r>
              <a:rPr lang="fr-FR" sz="2000" dirty="0">
                <a:latin typeface="Trebuchet MS" panose="020B0703020202090204" pitchFamily="34" charset="0"/>
              </a:rPr>
              <a:t> </a:t>
            </a:r>
            <a:r>
              <a:rPr lang="fr-FR" sz="2000" dirty="0" err="1">
                <a:latin typeface="Trebuchet MS" panose="020B0703020202090204" pitchFamily="34" charset="0"/>
              </a:rPr>
              <a:t>Returns</a:t>
            </a:r>
            <a:endParaRPr lang="fr-FR" sz="2000" dirty="0">
              <a:latin typeface="Trebuchet MS" panose="020B070302020209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A2B5D0-7E98-140A-74F6-EBBCB9DD2595}"/>
              </a:ext>
            </a:extLst>
          </p:cNvPr>
          <p:cNvSpPr/>
          <p:nvPr/>
        </p:nvSpPr>
        <p:spPr>
          <a:xfrm>
            <a:off x="477981" y="625683"/>
            <a:ext cx="707136" cy="1463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synthétiseur, Instrument électronique, Appareils électroniques, Instrument musical électronique&#10;&#10;Description générée automatiquement">
            <a:extLst>
              <a:ext uri="{FF2B5EF4-FFF2-40B4-BE49-F238E27FC236}">
                <a16:creationId xmlns:a16="http://schemas.microsoft.com/office/drawing/2014/main" id="{5ABEFD43-B80F-D2E2-7A94-C76197640E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595" t="-59" r="-39595" b="58343"/>
          <a:stretch/>
        </p:blipFill>
        <p:spPr>
          <a:xfrm>
            <a:off x="5402154" y="2803661"/>
            <a:ext cx="9525000" cy="3713850"/>
          </a:xfrm>
          <a:prstGeom prst="rect">
            <a:avLst/>
          </a:prstGeom>
        </p:spPr>
      </p:pic>
      <p:pic>
        <p:nvPicPr>
          <p:cNvPr id="10" name="Image 9" descr="Une image contenant Appareils électroniques, Ingénierie électronique, Appareil électronique, panneau de contrôle&#10;&#10;Description générée automatiquement">
            <a:extLst>
              <a:ext uri="{FF2B5EF4-FFF2-40B4-BE49-F238E27FC236}">
                <a16:creationId xmlns:a16="http://schemas.microsoft.com/office/drawing/2014/main" id="{08E26FC3-1797-CDA5-43E8-EB20D31C8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028" y="340489"/>
            <a:ext cx="5171741" cy="1105251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A08DD0D-2CF8-18E4-51B0-B0C7E994DE80}"/>
              </a:ext>
            </a:extLst>
          </p:cNvPr>
          <p:cNvCxnSpPr/>
          <p:nvPr/>
        </p:nvCxnSpPr>
        <p:spPr>
          <a:xfrm>
            <a:off x="5671751" y="6388443"/>
            <a:ext cx="292855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C743A9D-C511-56D8-32A2-1B54CC41EAB2}"/>
              </a:ext>
            </a:extLst>
          </p:cNvPr>
          <p:cNvCxnSpPr/>
          <p:nvPr/>
        </p:nvCxnSpPr>
        <p:spPr>
          <a:xfrm flipH="1" flipV="1">
            <a:off x="7253416" y="3954162"/>
            <a:ext cx="1285103" cy="23230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62188C27-1A36-2003-D419-70FA1343195C}"/>
              </a:ext>
            </a:extLst>
          </p:cNvPr>
          <p:cNvCxnSpPr/>
          <p:nvPr/>
        </p:nvCxnSpPr>
        <p:spPr>
          <a:xfrm flipV="1">
            <a:off x="7232955" y="1210962"/>
            <a:ext cx="2936656" cy="26072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FCC25CE9-55DE-7803-C7C2-0985777C0A56}"/>
              </a:ext>
            </a:extLst>
          </p:cNvPr>
          <p:cNvCxnSpPr/>
          <p:nvPr/>
        </p:nvCxnSpPr>
        <p:spPr>
          <a:xfrm flipH="1">
            <a:off x="6351373" y="1248694"/>
            <a:ext cx="2767913" cy="25764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6401F59F-22C3-2DCB-CAB6-6C72D1CD867D}"/>
              </a:ext>
            </a:extLst>
          </p:cNvPr>
          <p:cNvCxnSpPr>
            <a:cxnSpLocks/>
          </p:cNvCxnSpPr>
          <p:nvPr/>
        </p:nvCxnSpPr>
        <p:spPr>
          <a:xfrm flipH="1">
            <a:off x="6297268" y="1115833"/>
            <a:ext cx="2142396" cy="219201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en arc 29">
            <a:extLst>
              <a:ext uri="{FF2B5EF4-FFF2-40B4-BE49-F238E27FC236}">
                <a16:creationId xmlns:a16="http://schemas.microsoft.com/office/drawing/2014/main" id="{58E55604-BC38-B532-711D-B7C78F0D1D74}"/>
              </a:ext>
            </a:extLst>
          </p:cNvPr>
          <p:cNvCxnSpPr/>
          <p:nvPr/>
        </p:nvCxnSpPr>
        <p:spPr>
          <a:xfrm>
            <a:off x="6203092" y="3571103"/>
            <a:ext cx="4139513" cy="2286000"/>
          </a:xfrm>
          <a:prstGeom prst="curvedConnector3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2846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9A5AD-EFC3-8FA6-4F16-4B067B7FA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9FBB02-277A-950F-175A-3F2E3BD71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 b="0" dirty="0" err="1">
                <a:latin typeface="Trebuchet MS" panose="020B0703020202090204" pitchFamily="34" charset="0"/>
              </a:rPr>
              <a:t>Mackie</a:t>
            </a:r>
            <a:r>
              <a:rPr lang="fr-FR" sz="4800" b="0" dirty="0">
                <a:latin typeface="Trebuchet MS" panose="020B0703020202090204" pitchFamily="34" charset="0"/>
              </a:rPr>
              <a:t> 14-02 vlz3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BAE6D-A63D-1CC5-A6A7-D7436A1F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Trebuchet MS" panose="020B0703020202090204" pitchFamily="34" charset="0"/>
              </a:rPr>
              <a:t>Aux 1 </a:t>
            </a:r>
            <a:r>
              <a:rPr lang="fr-FR" sz="2000" dirty="0" err="1">
                <a:latin typeface="Trebuchet MS" panose="020B0703020202090204" pitchFamily="34" charset="0"/>
              </a:rPr>
              <a:t>pre</a:t>
            </a:r>
            <a:r>
              <a:rPr lang="fr-FR" sz="2000" dirty="0">
                <a:latin typeface="Trebuchet MS" panose="020B0703020202090204" pitchFamily="34" charset="0"/>
              </a:rPr>
              <a:t> fader pour un retour de scène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A2B5D0-7E98-140A-74F6-EBBCB9DD2595}"/>
              </a:ext>
            </a:extLst>
          </p:cNvPr>
          <p:cNvSpPr/>
          <p:nvPr/>
        </p:nvSpPr>
        <p:spPr>
          <a:xfrm>
            <a:off x="477981" y="625683"/>
            <a:ext cx="707136" cy="1463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Une image contenant Appareils électroniques, Ingénierie électronique, Instrument électronique, Console de mixage&#10;&#10;Description générée automatiquement">
            <a:extLst>
              <a:ext uri="{FF2B5EF4-FFF2-40B4-BE49-F238E27FC236}">
                <a16:creationId xmlns:a16="http://schemas.microsoft.com/office/drawing/2014/main" id="{D79F2E36-7E14-0AD7-2734-EF789876F8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17" t="611" r="-10017" b="-611"/>
          <a:stretch/>
        </p:blipFill>
        <p:spPr>
          <a:xfrm>
            <a:off x="5230621" y="389019"/>
            <a:ext cx="8843264" cy="588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2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1B2830"/>
      </a:dk2>
      <a:lt2>
        <a:srgbClr val="F1F3F0"/>
      </a:lt2>
      <a:accent1>
        <a:srgbClr val="A629E7"/>
      </a:accent1>
      <a:accent2>
        <a:srgbClr val="592FD9"/>
      </a:accent2>
      <a:accent3>
        <a:srgbClr val="294AE7"/>
      </a:accent3>
      <a:accent4>
        <a:srgbClr val="1787D5"/>
      </a:accent4>
      <a:accent5>
        <a:srgbClr val="22BFBE"/>
      </a:accent5>
      <a:accent6>
        <a:srgbClr val="16C67B"/>
      </a:accent6>
      <a:hlink>
        <a:srgbClr val="3897A9"/>
      </a:hlink>
      <a:folHlink>
        <a:srgbClr val="7F7F7F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2976</TotalTime>
  <Words>364</Words>
  <Application>Microsoft Macintosh PowerPoint</Application>
  <PresentationFormat>Grand écran</PresentationFormat>
  <Paragraphs>66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5" baseType="lpstr">
      <vt:lpstr>Arial</vt:lpstr>
      <vt:lpstr>Calibri</vt:lpstr>
      <vt:lpstr>Neue Haas Grotesk Text Pro</vt:lpstr>
      <vt:lpstr>Trebuchet MS</vt:lpstr>
      <vt:lpstr>AccentBoxVTI</vt:lpstr>
      <vt:lpstr>Console analogique</vt:lpstr>
      <vt:lpstr>Console analogique</vt:lpstr>
      <vt:lpstr>Principe des inserts</vt:lpstr>
      <vt:lpstr>Auxiliaire 1 en pré-fader</vt:lpstr>
      <vt:lpstr>Principe des auxiliaires pré et post fader</vt:lpstr>
      <vt:lpstr>Principe des Sorties directes</vt:lpstr>
      <vt:lpstr>Principe des groupes</vt:lpstr>
      <vt:lpstr>Principe des groupes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Mackie 14-02 vlz3</vt:lpstr>
      <vt:lpstr>Mackie 14-02 vlz3</vt:lpstr>
      <vt:lpstr>Mackie 14-02 vlz3</vt:lpstr>
      <vt:lpstr>Mackie 14-02 vlz3</vt:lpstr>
      <vt:lpstr>Mackie 14-02 vlz3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Console analogique</dc:title>
  <dc:creator>Marc Doutrepont</dc:creator>
  <cp:lastModifiedBy>Marc Doutrepont</cp:lastModifiedBy>
  <cp:revision>4</cp:revision>
  <dcterms:created xsi:type="dcterms:W3CDTF">2023-06-16T21:05:39Z</dcterms:created>
  <dcterms:modified xsi:type="dcterms:W3CDTF">2023-06-18T22:42:11Z</dcterms:modified>
</cp:coreProperties>
</file>